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1"/>
  </p:notesMasterIdLst>
  <p:sldIdLst>
    <p:sldId id="281" r:id="rId2"/>
    <p:sldId id="256" r:id="rId3"/>
    <p:sldId id="257" r:id="rId4"/>
    <p:sldId id="259" r:id="rId5"/>
    <p:sldId id="260" r:id="rId6"/>
    <p:sldId id="301" r:id="rId7"/>
    <p:sldId id="258" r:id="rId8"/>
    <p:sldId id="261" r:id="rId9"/>
    <p:sldId id="262" r:id="rId10"/>
    <p:sldId id="302" r:id="rId11"/>
    <p:sldId id="263" r:id="rId12"/>
    <p:sldId id="264" r:id="rId13"/>
    <p:sldId id="265" r:id="rId14"/>
    <p:sldId id="303" r:id="rId15"/>
    <p:sldId id="304" r:id="rId16"/>
    <p:sldId id="305" r:id="rId17"/>
    <p:sldId id="306" r:id="rId18"/>
    <p:sldId id="307" r:id="rId19"/>
    <p:sldId id="308" r:id="rId20"/>
    <p:sldId id="266" r:id="rId21"/>
    <p:sldId id="268" r:id="rId22"/>
    <p:sldId id="269" r:id="rId23"/>
    <p:sldId id="270" r:id="rId24"/>
    <p:sldId id="271" r:id="rId25"/>
    <p:sldId id="272" r:id="rId26"/>
    <p:sldId id="273" r:id="rId27"/>
    <p:sldId id="274" r:id="rId28"/>
    <p:sldId id="275" r:id="rId29"/>
    <p:sldId id="276" r:id="rId30"/>
    <p:sldId id="277" r:id="rId31"/>
    <p:sldId id="278" r:id="rId32"/>
    <p:sldId id="279" r:id="rId33"/>
    <p:sldId id="280" r:id="rId34"/>
    <p:sldId id="289" r:id="rId35"/>
    <p:sldId id="282" r:id="rId36"/>
    <p:sldId id="283" r:id="rId37"/>
    <p:sldId id="284" r:id="rId38"/>
    <p:sldId id="285" r:id="rId39"/>
    <p:sldId id="287" r:id="rId40"/>
    <p:sldId id="293" r:id="rId41"/>
    <p:sldId id="294" r:id="rId42"/>
    <p:sldId id="295" r:id="rId43"/>
    <p:sldId id="296" r:id="rId44"/>
    <p:sldId id="297" r:id="rId45"/>
    <p:sldId id="298" r:id="rId46"/>
    <p:sldId id="299" r:id="rId47"/>
    <p:sldId id="300" r:id="rId48"/>
    <p:sldId id="286" r:id="rId49"/>
    <p:sldId id="288" r:id="rId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9FF"/>
    <a:srgbClr val="0000FF"/>
    <a:srgbClr val="6600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850"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CC8F310-E89E-4B12-9692-334BF0A8ED89}" type="datetimeFigureOut">
              <a:rPr lang="en-IN" smtClean="0"/>
              <a:t>23-09-2025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ECA38BB-D8EC-4AB5-9975-89F9683CBBB5}" type="slidenum">
              <a:rPr lang="en-IN" smtClean="0"/>
              <a:t>‹#›</a:t>
            </a:fld>
            <a:endParaRPr lang="en-IN"/>
          </a:p>
        </p:txBody>
      </p:sp>
    </p:spTree>
    <p:extLst>
      <p:ext uri="{BB962C8B-B14F-4D97-AF65-F5344CB8AC3E}">
        <p14:creationId xmlns:p14="http://schemas.microsoft.com/office/powerpoint/2010/main" val="9261598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3ECA38BB-D8EC-4AB5-9975-89F9683CBBB5}" type="slidenum">
              <a:rPr lang="en-IN" smtClean="0"/>
              <a:t>40</a:t>
            </a:fld>
            <a:endParaRPr lang="en-IN"/>
          </a:p>
        </p:txBody>
      </p:sp>
    </p:spTree>
    <p:extLst>
      <p:ext uri="{BB962C8B-B14F-4D97-AF65-F5344CB8AC3E}">
        <p14:creationId xmlns:p14="http://schemas.microsoft.com/office/powerpoint/2010/main" val="5960522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291C36-CCA2-BBED-2B8A-CFBAFBAB12D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8C683F70-DE14-1DAD-6000-0131F8BB984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D7C3C6BF-7E3F-8673-09FE-E261FA187E99}"/>
              </a:ext>
            </a:extLst>
          </p:cNvPr>
          <p:cNvSpPr>
            <a:spLocks noGrp="1"/>
          </p:cNvSpPr>
          <p:nvPr>
            <p:ph type="dt" sz="half" idx="10"/>
          </p:nvPr>
        </p:nvSpPr>
        <p:spPr/>
        <p:txBody>
          <a:bodyPr/>
          <a:lstStyle/>
          <a:p>
            <a:fld id="{FCDD2ECF-EF22-4551-90AE-A273FF02AF2C}" type="datetimeFigureOut">
              <a:rPr lang="en-IN" smtClean="0"/>
              <a:t>23-09-2025</a:t>
            </a:fld>
            <a:endParaRPr lang="en-IN"/>
          </a:p>
        </p:txBody>
      </p:sp>
      <p:sp>
        <p:nvSpPr>
          <p:cNvPr id="5" name="Footer Placeholder 4">
            <a:extLst>
              <a:ext uri="{FF2B5EF4-FFF2-40B4-BE49-F238E27FC236}">
                <a16:creationId xmlns:a16="http://schemas.microsoft.com/office/drawing/2014/main" id="{A8CF55BB-983C-1356-A9A7-601B35381BF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F9EC901-4681-073A-1756-B2B12B36CFBC}"/>
              </a:ext>
            </a:extLst>
          </p:cNvPr>
          <p:cNvSpPr>
            <a:spLocks noGrp="1"/>
          </p:cNvSpPr>
          <p:nvPr>
            <p:ph type="sldNum" sz="quarter" idx="12"/>
          </p:nvPr>
        </p:nvSpPr>
        <p:spPr/>
        <p:txBody>
          <a:bodyPr/>
          <a:lstStyle/>
          <a:p>
            <a:fld id="{4B353357-CB7B-4982-8814-5DC7AA1CEE3F}" type="slidenum">
              <a:rPr lang="en-IN" smtClean="0"/>
              <a:t>‹#›</a:t>
            </a:fld>
            <a:endParaRPr lang="en-IN"/>
          </a:p>
        </p:txBody>
      </p:sp>
    </p:spTree>
    <p:extLst>
      <p:ext uri="{BB962C8B-B14F-4D97-AF65-F5344CB8AC3E}">
        <p14:creationId xmlns:p14="http://schemas.microsoft.com/office/powerpoint/2010/main" val="5927784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9FBD15-271E-C2AB-121F-BDFF7C76BB0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E3C49EC6-7218-5D92-5C81-653AC5B923A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2537659-1EB1-894F-5D5A-4013A07CDC02}"/>
              </a:ext>
            </a:extLst>
          </p:cNvPr>
          <p:cNvSpPr>
            <a:spLocks noGrp="1"/>
          </p:cNvSpPr>
          <p:nvPr>
            <p:ph type="dt" sz="half" idx="10"/>
          </p:nvPr>
        </p:nvSpPr>
        <p:spPr/>
        <p:txBody>
          <a:bodyPr/>
          <a:lstStyle/>
          <a:p>
            <a:fld id="{FCDD2ECF-EF22-4551-90AE-A273FF02AF2C}" type="datetimeFigureOut">
              <a:rPr lang="en-IN" smtClean="0"/>
              <a:t>23-09-2025</a:t>
            </a:fld>
            <a:endParaRPr lang="en-IN"/>
          </a:p>
        </p:txBody>
      </p:sp>
      <p:sp>
        <p:nvSpPr>
          <p:cNvPr id="5" name="Footer Placeholder 4">
            <a:extLst>
              <a:ext uri="{FF2B5EF4-FFF2-40B4-BE49-F238E27FC236}">
                <a16:creationId xmlns:a16="http://schemas.microsoft.com/office/drawing/2014/main" id="{F400F4FB-ED94-A937-5647-EA02FDE7DCF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5919662-0EF4-BCED-12A7-7C14E880A155}"/>
              </a:ext>
            </a:extLst>
          </p:cNvPr>
          <p:cNvSpPr>
            <a:spLocks noGrp="1"/>
          </p:cNvSpPr>
          <p:nvPr>
            <p:ph type="sldNum" sz="quarter" idx="12"/>
          </p:nvPr>
        </p:nvSpPr>
        <p:spPr/>
        <p:txBody>
          <a:bodyPr/>
          <a:lstStyle/>
          <a:p>
            <a:fld id="{4B353357-CB7B-4982-8814-5DC7AA1CEE3F}" type="slidenum">
              <a:rPr lang="en-IN" smtClean="0"/>
              <a:t>‹#›</a:t>
            </a:fld>
            <a:endParaRPr lang="en-IN"/>
          </a:p>
        </p:txBody>
      </p:sp>
    </p:spTree>
    <p:extLst>
      <p:ext uri="{BB962C8B-B14F-4D97-AF65-F5344CB8AC3E}">
        <p14:creationId xmlns:p14="http://schemas.microsoft.com/office/powerpoint/2010/main" val="14333103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F934768-6407-42D8-EEFC-4761DC7237B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8C878E28-9728-BE90-9F65-85ECBB5CC8E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700ECE6-FF16-D41F-2227-265360FF4025}"/>
              </a:ext>
            </a:extLst>
          </p:cNvPr>
          <p:cNvSpPr>
            <a:spLocks noGrp="1"/>
          </p:cNvSpPr>
          <p:nvPr>
            <p:ph type="dt" sz="half" idx="10"/>
          </p:nvPr>
        </p:nvSpPr>
        <p:spPr/>
        <p:txBody>
          <a:bodyPr/>
          <a:lstStyle/>
          <a:p>
            <a:fld id="{FCDD2ECF-EF22-4551-90AE-A273FF02AF2C}" type="datetimeFigureOut">
              <a:rPr lang="en-IN" smtClean="0"/>
              <a:t>23-09-2025</a:t>
            </a:fld>
            <a:endParaRPr lang="en-IN"/>
          </a:p>
        </p:txBody>
      </p:sp>
      <p:sp>
        <p:nvSpPr>
          <p:cNvPr id="5" name="Footer Placeholder 4">
            <a:extLst>
              <a:ext uri="{FF2B5EF4-FFF2-40B4-BE49-F238E27FC236}">
                <a16:creationId xmlns:a16="http://schemas.microsoft.com/office/drawing/2014/main" id="{B4C6E766-717B-136D-6776-4CA4475EDA8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600FF30-682F-26B7-6899-34DA06D1939C}"/>
              </a:ext>
            </a:extLst>
          </p:cNvPr>
          <p:cNvSpPr>
            <a:spLocks noGrp="1"/>
          </p:cNvSpPr>
          <p:nvPr>
            <p:ph type="sldNum" sz="quarter" idx="12"/>
          </p:nvPr>
        </p:nvSpPr>
        <p:spPr/>
        <p:txBody>
          <a:bodyPr/>
          <a:lstStyle/>
          <a:p>
            <a:fld id="{4B353357-CB7B-4982-8814-5DC7AA1CEE3F}" type="slidenum">
              <a:rPr lang="en-IN" smtClean="0"/>
              <a:t>‹#›</a:t>
            </a:fld>
            <a:endParaRPr lang="en-IN"/>
          </a:p>
        </p:txBody>
      </p:sp>
    </p:spTree>
    <p:extLst>
      <p:ext uri="{BB962C8B-B14F-4D97-AF65-F5344CB8AC3E}">
        <p14:creationId xmlns:p14="http://schemas.microsoft.com/office/powerpoint/2010/main" val="1087164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F67827-6D1E-6CB0-8F9A-E5B9B917D3EB}"/>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AE3CF4A-C7A3-D640-A0A0-61E3B7E2E07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3139A88-7784-A338-3557-9E3D1065AA29}"/>
              </a:ext>
            </a:extLst>
          </p:cNvPr>
          <p:cNvSpPr>
            <a:spLocks noGrp="1"/>
          </p:cNvSpPr>
          <p:nvPr>
            <p:ph type="dt" sz="half" idx="10"/>
          </p:nvPr>
        </p:nvSpPr>
        <p:spPr/>
        <p:txBody>
          <a:bodyPr/>
          <a:lstStyle/>
          <a:p>
            <a:fld id="{FCDD2ECF-EF22-4551-90AE-A273FF02AF2C}" type="datetimeFigureOut">
              <a:rPr lang="en-IN" smtClean="0"/>
              <a:t>23-09-2025</a:t>
            </a:fld>
            <a:endParaRPr lang="en-IN"/>
          </a:p>
        </p:txBody>
      </p:sp>
      <p:sp>
        <p:nvSpPr>
          <p:cNvPr id="5" name="Footer Placeholder 4">
            <a:extLst>
              <a:ext uri="{FF2B5EF4-FFF2-40B4-BE49-F238E27FC236}">
                <a16:creationId xmlns:a16="http://schemas.microsoft.com/office/drawing/2014/main" id="{8D52AAD0-A7D6-20DE-5CA6-59359D26036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DAF7BA2-0711-B0C7-7BB9-194070B0BC10}"/>
              </a:ext>
            </a:extLst>
          </p:cNvPr>
          <p:cNvSpPr>
            <a:spLocks noGrp="1"/>
          </p:cNvSpPr>
          <p:nvPr>
            <p:ph type="sldNum" sz="quarter" idx="12"/>
          </p:nvPr>
        </p:nvSpPr>
        <p:spPr/>
        <p:txBody>
          <a:bodyPr/>
          <a:lstStyle/>
          <a:p>
            <a:fld id="{4B353357-CB7B-4982-8814-5DC7AA1CEE3F}" type="slidenum">
              <a:rPr lang="en-IN" smtClean="0"/>
              <a:t>‹#›</a:t>
            </a:fld>
            <a:endParaRPr lang="en-IN"/>
          </a:p>
        </p:txBody>
      </p:sp>
    </p:spTree>
    <p:extLst>
      <p:ext uri="{BB962C8B-B14F-4D97-AF65-F5344CB8AC3E}">
        <p14:creationId xmlns:p14="http://schemas.microsoft.com/office/powerpoint/2010/main" val="38950893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0FFFB7-3DF2-D1C7-3BD4-5C31F9497F8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84632F36-DB4F-3966-AE0E-F6AB81B5E16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B000940-D9D7-3D4D-5E8C-0EAA9C6C8FE8}"/>
              </a:ext>
            </a:extLst>
          </p:cNvPr>
          <p:cNvSpPr>
            <a:spLocks noGrp="1"/>
          </p:cNvSpPr>
          <p:nvPr>
            <p:ph type="dt" sz="half" idx="10"/>
          </p:nvPr>
        </p:nvSpPr>
        <p:spPr/>
        <p:txBody>
          <a:bodyPr/>
          <a:lstStyle/>
          <a:p>
            <a:fld id="{FCDD2ECF-EF22-4551-90AE-A273FF02AF2C}" type="datetimeFigureOut">
              <a:rPr lang="en-IN" smtClean="0"/>
              <a:t>23-09-2025</a:t>
            </a:fld>
            <a:endParaRPr lang="en-IN"/>
          </a:p>
        </p:txBody>
      </p:sp>
      <p:sp>
        <p:nvSpPr>
          <p:cNvPr id="5" name="Footer Placeholder 4">
            <a:extLst>
              <a:ext uri="{FF2B5EF4-FFF2-40B4-BE49-F238E27FC236}">
                <a16:creationId xmlns:a16="http://schemas.microsoft.com/office/drawing/2014/main" id="{8472D65C-6876-C2BA-4197-13382E28006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81F07D8-66DD-8DB7-12B1-E99601CDD7DC}"/>
              </a:ext>
            </a:extLst>
          </p:cNvPr>
          <p:cNvSpPr>
            <a:spLocks noGrp="1"/>
          </p:cNvSpPr>
          <p:nvPr>
            <p:ph type="sldNum" sz="quarter" idx="12"/>
          </p:nvPr>
        </p:nvSpPr>
        <p:spPr/>
        <p:txBody>
          <a:bodyPr/>
          <a:lstStyle/>
          <a:p>
            <a:fld id="{4B353357-CB7B-4982-8814-5DC7AA1CEE3F}" type="slidenum">
              <a:rPr lang="en-IN" smtClean="0"/>
              <a:t>‹#›</a:t>
            </a:fld>
            <a:endParaRPr lang="en-IN"/>
          </a:p>
        </p:txBody>
      </p:sp>
    </p:spTree>
    <p:extLst>
      <p:ext uri="{BB962C8B-B14F-4D97-AF65-F5344CB8AC3E}">
        <p14:creationId xmlns:p14="http://schemas.microsoft.com/office/powerpoint/2010/main" val="608654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A15BB2-27AF-630A-5108-BB99B948470A}"/>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65DE20FE-695D-1A3D-AA87-0AB09244056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15FE165F-54BA-3617-1F83-A7AE6A4A11A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00768ED8-9134-79C0-A0FA-E0B3097010CE}"/>
              </a:ext>
            </a:extLst>
          </p:cNvPr>
          <p:cNvSpPr>
            <a:spLocks noGrp="1"/>
          </p:cNvSpPr>
          <p:nvPr>
            <p:ph type="dt" sz="half" idx="10"/>
          </p:nvPr>
        </p:nvSpPr>
        <p:spPr/>
        <p:txBody>
          <a:bodyPr/>
          <a:lstStyle/>
          <a:p>
            <a:fld id="{FCDD2ECF-EF22-4551-90AE-A273FF02AF2C}" type="datetimeFigureOut">
              <a:rPr lang="en-IN" smtClean="0"/>
              <a:t>23-09-2025</a:t>
            </a:fld>
            <a:endParaRPr lang="en-IN"/>
          </a:p>
        </p:txBody>
      </p:sp>
      <p:sp>
        <p:nvSpPr>
          <p:cNvPr id="6" name="Footer Placeholder 5">
            <a:extLst>
              <a:ext uri="{FF2B5EF4-FFF2-40B4-BE49-F238E27FC236}">
                <a16:creationId xmlns:a16="http://schemas.microsoft.com/office/drawing/2014/main" id="{B2E50C43-9909-F4F0-AAA3-44B0BA0EE8C6}"/>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E309D6C6-464A-C8B7-2FE4-209F2F522ABF}"/>
              </a:ext>
            </a:extLst>
          </p:cNvPr>
          <p:cNvSpPr>
            <a:spLocks noGrp="1"/>
          </p:cNvSpPr>
          <p:nvPr>
            <p:ph type="sldNum" sz="quarter" idx="12"/>
          </p:nvPr>
        </p:nvSpPr>
        <p:spPr/>
        <p:txBody>
          <a:bodyPr/>
          <a:lstStyle/>
          <a:p>
            <a:fld id="{4B353357-CB7B-4982-8814-5DC7AA1CEE3F}" type="slidenum">
              <a:rPr lang="en-IN" smtClean="0"/>
              <a:t>‹#›</a:t>
            </a:fld>
            <a:endParaRPr lang="en-IN"/>
          </a:p>
        </p:txBody>
      </p:sp>
    </p:spTree>
    <p:extLst>
      <p:ext uri="{BB962C8B-B14F-4D97-AF65-F5344CB8AC3E}">
        <p14:creationId xmlns:p14="http://schemas.microsoft.com/office/powerpoint/2010/main" val="26198987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CFF08E-88BC-686B-3611-0D1868C98045}"/>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8D50804D-607A-147B-6F0F-06C563E584A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802797E-9988-35E3-800C-E265900C894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BDFB5136-DED1-97CD-B0D7-679C434E682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1A1B532-17B1-C09F-4A94-F4B1BA86E9A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3CD790B0-26E5-EB5C-7598-3F7F28D8D315}"/>
              </a:ext>
            </a:extLst>
          </p:cNvPr>
          <p:cNvSpPr>
            <a:spLocks noGrp="1"/>
          </p:cNvSpPr>
          <p:nvPr>
            <p:ph type="dt" sz="half" idx="10"/>
          </p:nvPr>
        </p:nvSpPr>
        <p:spPr/>
        <p:txBody>
          <a:bodyPr/>
          <a:lstStyle/>
          <a:p>
            <a:fld id="{FCDD2ECF-EF22-4551-90AE-A273FF02AF2C}" type="datetimeFigureOut">
              <a:rPr lang="en-IN" smtClean="0"/>
              <a:t>23-09-2025</a:t>
            </a:fld>
            <a:endParaRPr lang="en-IN"/>
          </a:p>
        </p:txBody>
      </p:sp>
      <p:sp>
        <p:nvSpPr>
          <p:cNvPr id="8" name="Footer Placeholder 7">
            <a:extLst>
              <a:ext uri="{FF2B5EF4-FFF2-40B4-BE49-F238E27FC236}">
                <a16:creationId xmlns:a16="http://schemas.microsoft.com/office/drawing/2014/main" id="{1ADFC538-960F-447B-ACEB-C7F91603DF6C}"/>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003D91A5-9026-99C9-8331-31E099EAFDE2}"/>
              </a:ext>
            </a:extLst>
          </p:cNvPr>
          <p:cNvSpPr>
            <a:spLocks noGrp="1"/>
          </p:cNvSpPr>
          <p:nvPr>
            <p:ph type="sldNum" sz="quarter" idx="12"/>
          </p:nvPr>
        </p:nvSpPr>
        <p:spPr/>
        <p:txBody>
          <a:bodyPr/>
          <a:lstStyle/>
          <a:p>
            <a:fld id="{4B353357-CB7B-4982-8814-5DC7AA1CEE3F}" type="slidenum">
              <a:rPr lang="en-IN" smtClean="0"/>
              <a:t>‹#›</a:t>
            </a:fld>
            <a:endParaRPr lang="en-IN"/>
          </a:p>
        </p:txBody>
      </p:sp>
    </p:spTree>
    <p:extLst>
      <p:ext uri="{BB962C8B-B14F-4D97-AF65-F5344CB8AC3E}">
        <p14:creationId xmlns:p14="http://schemas.microsoft.com/office/powerpoint/2010/main" val="19111071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22BC1B-3118-592D-C79B-219D3B803650}"/>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6B473AD7-ECE4-154D-5826-47DDA10E567F}"/>
              </a:ext>
            </a:extLst>
          </p:cNvPr>
          <p:cNvSpPr>
            <a:spLocks noGrp="1"/>
          </p:cNvSpPr>
          <p:nvPr>
            <p:ph type="dt" sz="half" idx="10"/>
          </p:nvPr>
        </p:nvSpPr>
        <p:spPr/>
        <p:txBody>
          <a:bodyPr/>
          <a:lstStyle/>
          <a:p>
            <a:fld id="{FCDD2ECF-EF22-4551-90AE-A273FF02AF2C}" type="datetimeFigureOut">
              <a:rPr lang="en-IN" smtClean="0"/>
              <a:t>23-09-2025</a:t>
            </a:fld>
            <a:endParaRPr lang="en-IN"/>
          </a:p>
        </p:txBody>
      </p:sp>
      <p:sp>
        <p:nvSpPr>
          <p:cNvPr id="4" name="Footer Placeholder 3">
            <a:extLst>
              <a:ext uri="{FF2B5EF4-FFF2-40B4-BE49-F238E27FC236}">
                <a16:creationId xmlns:a16="http://schemas.microsoft.com/office/drawing/2014/main" id="{65E3DC6E-7036-6957-789E-9A2A06199CAE}"/>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7F4AF9A6-4991-789D-8EF1-7B51E22FB539}"/>
              </a:ext>
            </a:extLst>
          </p:cNvPr>
          <p:cNvSpPr>
            <a:spLocks noGrp="1"/>
          </p:cNvSpPr>
          <p:nvPr>
            <p:ph type="sldNum" sz="quarter" idx="12"/>
          </p:nvPr>
        </p:nvSpPr>
        <p:spPr/>
        <p:txBody>
          <a:bodyPr/>
          <a:lstStyle/>
          <a:p>
            <a:fld id="{4B353357-CB7B-4982-8814-5DC7AA1CEE3F}" type="slidenum">
              <a:rPr lang="en-IN" smtClean="0"/>
              <a:t>‹#›</a:t>
            </a:fld>
            <a:endParaRPr lang="en-IN"/>
          </a:p>
        </p:txBody>
      </p:sp>
    </p:spTree>
    <p:extLst>
      <p:ext uri="{BB962C8B-B14F-4D97-AF65-F5344CB8AC3E}">
        <p14:creationId xmlns:p14="http://schemas.microsoft.com/office/powerpoint/2010/main" val="7703172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D33A07B-FBA0-69D2-0818-2763FDF37BC3}"/>
              </a:ext>
            </a:extLst>
          </p:cNvPr>
          <p:cNvSpPr>
            <a:spLocks noGrp="1"/>
          </p:cNvSpPr>
          <p:nvPr>
            <p:ph type="dt" sz="half" idx="10"/>
          </p:nvPr>
        </p:nvSpPr>
        <p:spPr/>
        <p:txBody>
          <a:bodyPr/>
          <a:lstStyle/>
          <a:p>
            <a:fld id="{FCDD2ECF-EF22-4551-90AE-A273FF02AF2C}" type="datetimeFigureOut">
              <a:rPr lang="en-IN" smtClean="0"/>
              <a:t>23-09-2025</a:t>
            </a:fld>
            <a:endParaRPr lang="en-IN"/>
          </a:p>
        </p:txBody>
      </p:sp>
      <p:sp>
        <p:nvSpPr>
          <p:cNvPr id="3" name="Footer Placeholder 2">
            <a:extLst>
              <a:ext uri="{FF2B5EF4-FFF2-40B4-BE49-F238E27FC236}">
                <a16:creationId xmlns:a16="http://schemas.microsoft.com/office/drawing/2014/main" id="{BECE8374-D7B3-055F-43F9-C50870CF8FD3}"/>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D15A8E6C-F29D-8304-0775-3DD023ECF9B7}"/>
              </a:ext>
            </a:extLst>
          </p:cNvPr>
          <p:cNvSpPr>
            <a:spLocks noGrp="1"/>
          </p:cNvSpPr>
          <p:nvPr>
            <p:ph type="sldNum" sz="quarter" idx="12"/>
          </p:nvPr>
        </p:nvSpPr>
        <p:spPr/>
        <p:txBody>
          <a:bodyPr/>
          <a:lstStyle/>
          <a:p>
            <a:fld id="{4B353357-CB7B-4982-8814-5DC7AA1CEE3F}" type="slidenum">
              <a:rPr lang="en-IN" smtClean="0"/>
              <a:t>‹#›</a:t>
            </a:fld>
            <a:endParaRPr lang="en-IN"/>
          </a:p>
        </p:txBody>
      </p:sp>
    </p:spTree>
    <p:extLst>
      <p:ext uri="{BB962C8B-B14F-4D97-AF65-F5344CB8AC3E}">
        <p14:creationId xmlns:p14="http://schemas.microsoft.com/office/powerpoint/2010/main" val="32462623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F0BB1B-5A8C-7975-41EA-ACE49DF47CE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8DE08DF2-D769-4F07-444E-B495C03AFCA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2F3B2A55-A718-8FF9-4D9C-F47784A6221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3709165-D4FB-D568-4848-1D725BE04674}"/>
              </a:ext>
            </a:extLst>
          </p:cNvPr>
          <p:cNvSpPr>
            <a:spLocks noGrp="1"/>
          </p:cNvSpPr>
          <p:nvPr>
            <p:ph type="dt" sz="half" idx="10"/>
          </p:nvPr>
        </p:nvSpPr>
        <p:spPr/>
        <p:txBody>
          <a:bodyPr/>
          <a:lstStyle/>
          <a:p>
            <a:fld id="{FCDD2ECF-EF22-4551-90AE-A273FF02AF2C}" type="datetimeFigureOut">
              <a:rPr lang="en-IN" smtClean="0"/>
              <a:t>23-09-2025</a:t>
            </a:fld>
            <a:endParaRPr lang="en-IN"/>
          </a:p>
        </p:txBody>
      </p:sp>
      <p:sp>
        <p:nvSpPr>
          <p:cNvPr id="6" name="Footer Placeholder 5">
            <a:extLst>
              <a:ext uri="{FF2B5EF4-FFF2-40B4-BE49-F238E27FC236}">
                <a16:creationId xmlns:a16="http://schemas.microsoft.com/office/drawing/2014/main" id="{F05E0F02-D9DF-CFFD-C5AE-0C1B1C1CA337}"/>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7BEDC0BB-38C5-358F-46A3-90CA739EFD5E}"/>
              </a:ext>
            </a:extLst>
          </p:cNvPr>
          <p:cNvSpPr>
            <a:spLocks noGrp="1"/>
          </p:cNvSpPr>
          <p:nvPr>
            <p:ph type="sldNum" sz="quarter" idx="12"/>
          </p:nvPr>
        </p:nvSpPr>
        <p:spPr/>
        <p:txBody>
          <a:bodyPr/>
          <a:lstStyle/>
          <a:p>
            <a:fld id="{4B353357-CB7B-4982-8814-5DC7AA1CEE3F}" type="slidenum">
              <a:rPr lang="en-IN" smtClean="0"/>
              <a:t>‹#›</a:t>
            </a:fld>
            <a:endParaRPr lang="en-IN"/>
          </a:p>
        </p:txBody>
      </p:sp>
    </p:spTree>
    <p:extLst>
      <p:ext uri="{BB962C8B-B14F-4D97-AF65-F5344CB8AC3E}">
        <p14:creationId xmlns:p14="http://schemas.microsoft.com/office/powerpoint/2010/main" val="27291442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2F85C3-AB4B-39F3-26CC-5D2FE5C9CFB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A3CBFA4D-E387-20EB-A88B-AF3F590F9D8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5FCD66DD-A3A3-8DA6-96CD-F462C6997C0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B9729B2-503A-6851-2DFF-3E96BBF9EB28}"/>
              </a:ext>
            </a:extLst>
          </p:cNvPr>
          <p:cNvSpPr>
            <a:spLocks noGrp="1"/>
          </p:cNvSpPr>
          <p:nvPr>
            <p:ph type="dt" sz="half" idx="10"/>
          </p:nvPr>
        </p:nvSpPr>
        <p:spPr/>
        <p:txBody>
          <a:bodyPr/>
          <a:lstStyle/>
          <a:p>
            <a:fld id="{FCDD2ECF-EF22-4551-90AE-A273FF02AF2C}" type="datetimeFigureOut">
              <a:rPr lang="en-IN" smtClean="0"/>
              <a:t>23-09-2025</a:t>
            </a:fld>
            <a:endParaRPr lang="en-IN"/>
          </a:p>
        </p:txBody>
      </p:sp>
      <p:sp>
        <p:nvSpPr>
          <p:cNvPr id="6" name="Footer Placeholder 5">
            <a:extLst>
              <a:ext uri="{FF2B5EF4-FFF2-40B4-BE49-F238E27FC236}">
                <a16:creationId xmlns:a16="http://schemas.microsoft.com/office/drawing/2014/main" id="{3C30628F-4BBF-95B6-A0AA-2D904E12FADB}"/>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2B999F7-46E1-F8D4-CE41-FAF72FB20792}"/>
              </a:ext>
            </a:extLst>
          </p:cNvPr>
          <p:cNvSpPr>
            <a:spLocks noGrp="1"/>
          </p:cNvSpPr>
          <p:nvPr>
            <p:ph type="sldNum" sz="quarter" idx="12"/>
          </p:nvPr>
        </p:nvSpPr>
        <p:spPr/>
        <p:txBody>
          <a:bodyPr/>
          <a:lstStyle/>
          <a:p>
            <a:fld id="{4B353357-CB7B-4982-8814-5DC7AA1CEE3F}" type="slidenum">
              <a:rPr lang="en-IN" smtClean="0"/>
              <a:t>‹#›</a:t>
            </a:fld>
            <a:endParaRPr lang="en-IN"/>
          </a:p>
        </p:txBody>
      </p:sp>
    </p:spTree>
    <p:extLst>
      <p:ext uri="{BB962C8B-B14F-4D97-AF65-F5344CB8AC3E}">
        <p14:creationId xmlns:p14="http://schemas.microsoft.com/office/powerpoint/2010/main" val="35023823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9078B9B-1388-F207-BD5D-FC57FF2C739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8266F9D3-0617-D86A-2B16-0941102102C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D5700CC-2871-689E-4CA6-80871DA7158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CDD2ECF-EF22-4551-90AE-A273FF02AF2C}" type="datetimeFigureOut">
              <a:rPr lang="en-IN" smtClean="0"/>
              <a:t>23-09-2025</a:t>
            </a:fld>
            <a:endParaRPr lang="en-IN"/>
          </a:p>
        </p:txBody>
      </p:sp>
      <p:sp>
        <p:nvSpPr>
          <p:cNvPr id="5" name="Footer Placeholder 4">
            <a:extLst>
              <a:ext uri="{FF2B5EF4-FFF2-40B4-BE49-F238E27FC236}">
                <a16:creationId xmlns:a16="http://schemas.microsoft.com/office/drawing/2014/main" id="{DC2083BB-4D3B-1ED5-2B35-C3058F183E7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49C93160-5376-816B-439D-FEB6962DB0D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B353357-CB7B-4982-8814-5DC7AA1CEE3F}" type="slidenum">
              <a:rPr lang="en-IN" smtClean="0"/>
              <a:t>‹#›</a:t>
            </a:fld>
            <a:endParaRPr lang="en-IN"/>
          </a:p>
        </p:txBody>
      </p:sp>
    </p:spTree>
    <p:extLst>
      <p:ext uri="{BB962C8B-B14F-4D97-AF65-F5344CB8AC3E}">
        <p14:creationId xmlns:p14="http://schemas.microsoft.com/office/powerpoint/2010/main" val="5717173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hyperlink" Target="https://en.wikipedia.org/wiki/Vertex_cover" TargetMode="Externa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1.xml"/><Relationship Id="rId4" Type="http://schemas.openxmlformats.org/officeDocument/2006/relationships/image" Target="../media/image4.jpg"/></Relationships>
</file>

<file path=ppt/slides/_rels/slide2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9.jpe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hyperlink" Target="https://en.wikipedia.org/wiki/NP-hardness" TargetMode="External"/><Relationship Id="rId3" Type="http://schemas.openxmlformats.org/officeDocument/2006/relationships/hyperlink" Target="https://en.wikipedia.org/wiki/Operations_research" TargetMode="External"/><Relationship Id="rId7" Type="http://schemas.openxmlformats.org/officeDocument/2006/relationships/hyperlink" Target="https://en.wikipedia.org/wiki/Optimization_problem" TargetMode="External"/><Relationship Id="rId2" Type="http://schemas.openxmlformats.org/officeDocument/2006/relationships/hyperlink" Target="https://en.wikipedia.org/wiki/Computer_science" TargetMode="External"/><Relationship Id="rId1" Type="http://schemas.openxmlformats.org/officeDocument/2006/relationships/slideLayout" Target="../slideLayouts/slideLayout1.xml"/><Relationship Id="rId6" Type="http://schemas.openxmlformats.org/officeDocument/2006/relationships/hyperlink" Target="https://en.wikipedia.org/wiki/Approximation" TargetMode="External"/><Relationship Id="rId5" Type="http://schemas.openxmlformats.org/officeDocument/2006/relationships/hyperlink" Target="https://en.wikipedia.org/wiki/Algorithm" TargetMode="External"/><Relationship Id="rId4" Type="http://schemas.openxmlformats.org/officeDocument/2006/relationships/hyperlink" Target="https://en.wikipedia.org/wiki/Time_complexity#Polynomial_time" TargetMode="External"/><Relationship Id="rId9" Type="http://schemas.openxmlformats.org/officeDocument/2006/relationships/hyperlink" Target="https://en.wikipedia.org/wiki/Time_complexity" TargetMode="External"/></Relationships>
</file>

<file path=ppt/slides/_rels/slide30.xml.rels><?xml version="1.0" encoding="UTF-8" standalone="yes"?>
<Relationships xmlns="http://schemas.openxmlformats.org/package/2006/relationships"><Relationship Id="rId2" Type="http://schemas.openxmlformats.org/officeDocument/2006/relationships/hyperlink" Target="https://www.geeksforgeeks.org/travelling-salesman-problem-set-1/" TargetMode="Externa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2.jp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hyperlink" Target="http://en.wikipedia.org/wiki/Minimum_spanning_tree" TargetMode="Externa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hyperlink" Target="https://en.wikipedia.org/wiki/Eulerian_path" TargetMode="Externa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en.wikipedia.org/wiki/Mathematical_proof" TargetMode="External"/><Relationship Id="rId2" Type="http://schemas.openxmlformats.org/officeDocument/2006/relationships/hyperlink" Target="https://en.wikipedia.org/wiki/Mathematical_analysis" TargetMode="External"/><Relationship Id="rId1" Type="http://schemas.openxmlformats.org/officeDocument/2006/relationships/slideLayout" Target="../slideLayouts/slideLayout1.xml"/><Relationship Id="rId6" Type="http://schemas.openxmlformats.org/officeDocument/2006/relationships/hyperlink" Target="https://en.wikipedia.org/wiki/Genetic_algorithm" TargetMode="External"/><Relationship Id="rId5" Type="http://schemas.openxmlformats.org/officeDocument/2006/relationships/hyperlink" Target="https://en.wikipedia.org/wiki/Simulated_annealing" TargetMode="External"/><Relationship Id="rId4" Type="http://schemas.openxmlformats.org/officeDocument/2006/relationships/hyperlink" Target="https://en.wikipedia.org/wiki/Heuristic_(computer_science)"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21769C7-73BB-6868-DC8C-DCCB1A27D009}"/>
              </a:ext>
            </a:extLst>
          </p:cNvPr>
          <p:cNvSpPr/>
          <p:nvPr/>
        </p:nvSpPr>
        <p:spPr>
          <a:xfrm>
            <a:off x="1914818" y="755077"/>
            <a:ext cx="7949420" cy="923330"/>
          </a:xfrm>
          <a:prstGeom prst="rect">
            <a:avLst/>
          </a:prstGeom>
          <a:noFill/>
        </p:spPr>
        <p:txBody>
          <a:bodyPr wrap="none" lIns="91440" tIns="45720" rIns="91440" bIns="45720">
            <a:spAutoFit/>
          </a:bodyPr>
          <a:lstStyle/>
          <a:p>
            <a:pPr algn="ctr"/>
            <a:r>
              <a:rPr lang="en-US" sz="5400" b="1" cap="none" spc="0" dirty="0">
                <a:ln w="12700" cmpd="sng">
                  <a:solidFill>
                    <a:srgbClr val="0000FF"/>
                  </a:solidFill>
                  <a:prstDash val="solid"/>
                </a:ln>
                <a:solidFill>
                  <a:schemeClr val="accent4">
                    <a:lumMod val="75000"/>
                  </a:schemeClr>
                </a:solidFill>
                <a:effectLst/>
              </a:rPr>
              <a:t>Approximation Algorithms </a:t>
            </a:r>
          </a:p>
        </p:txBody>
      </p:sp>
      <p:sp>
        <p:nvSpPr>
          <p:cNvPr id="3" name="Rectangle 2">
            <a:extLst>
              <a:ext uri="{FF2B5EF4-FFF2-40B4-BE49-F238E27FC236}">
                <a16:creationId xmlns:a16="http://schemas.microsoft.com/office/drawing/2014/main" id="{779597E4-58D8-6479-6A5A-B185F2BAA28E}"/>
              </a:ext>
            </a:extLst>
          </p:cNvPr>
          <p:cNvSpPr/>
          <p:nvPr/>
        </p:nvSpPr>
        <p:spPr>
          <a:xfrm>
            <a:off x="4916031" y="2967335"/>
            <a:ext cx="2359941" cy="584775"/>
          </a:xfrm>
          <a:prstGeom prst="rect">
            <a:avLst/>
          </a:prstGeom>
          <a:noFill/>
        </p:spPr>
        <p:txBody>
          <a:bodyPr wrap="none" lIns="91440" tIns="45720" rIns="91440" bIns="45720">
            <a:spAutoFit/>
          </a:bodyPr>
          <a:lstStyle/>
          <a:p>
            <a:pPr algn="ctr"/>
            <a:r>
              <a:rPr lang="en-US" sz="3200" b="1" cap="none" spc="0" dirty="0">
                <a:ln w="0"/>
                <a:solidFill>
                  <a:srgbClr val="6600CC"/>
                </a:solidFill>
                <a:effectLst>
                  <a:outerShdw blurRad="38100" dist="25400" dir="5400000" algn="ctr" rotWithShape="0">
                    <a:srgbClr val="6E747A">
                      <a:alpha val="43000"/>
                    </a:srgbClr>
                  </a:outerShdw>
                </a:effectLst>
                <a:latin typeface="Biome Light" panose="020B0502040204020203" pitchFamily="34" charset="0"/>
                <a:cs typeface="Biome Light" panose="020B0502040204020203" pitchFamily="34" charset="0"/>
              </a:rPr>
              <a:t>Lecture 4b</a:t>
            </a:r>
          </a:p>
        </p:txBody>
      </p:sp>
      <p:sp>
        <p:nvSpPr>
          <p:cNvPr id="4" name="Rectangle 3">
            <a:extLst>
              <a:ext uri="{FF2B5EF4-FFF2-40B4-BE49-F238E27FC236}">
                <a16:creationId xmlns:a16="http://schemas.microsoft.com/office/drawing/2014/main" id="{9E3EE705-61C4-C24F-B2BD-FC6809C8BB64}"/>
              </a:ext>
            </a:extLst>
          </p:cNvPr>
          <p:cNvSpPr/>
          <p:nvPr/>
        </p:nvSpPr>
        <p:spPr>
          <a:xfrm rot="19995291">
            <a:off x="6854025" y="4520832"/>
            <a:ext cx="1704313" cy="461665"/>
          </a:xfrm>
          <a:prstGeom prst="rect">
            <a:avLst/>
          </a:prstGeom>
          <a:noFill/>
        </p:spPr>
        <p:txBody>
          <a:bodyPr wrap="none" lIns="91440" tIns="45720" rIns="91440" bIns="45720">
            <a:spAutoFit/>
          </a:bodyPr>
          <a:lstStyle/>
          <a:p>
            <a:pPr algn="ctr"/>
            <a:r>
              <a:rPr lang="en-US" sz="2400" b="1" cap="none" spc="50" dirty="0">
                <a:ln w="0"/>
                <a:solidFill>
                  <a:schemeClr val="tx2">
                    <a:lumMod val="60000"/>
                    <a:lumOff val="40000"/>
                  </a:schemeClr>
                </a:solidFill>
                <a:effectLst>
                  <a:outerShdw blurRad="38100" dist="38100" dir="2700000" algn="tl">
                    <a:srgbClr val="000000">
                      <a:alpha val="43137"/>
                    </a:srgbClr>
                  </a:outerShdw>
                </a:effectLst>
                <a:latin typeface="Kigelia Arabic Light" panose="020F0502020204030204" pitchFamily="34" charset="-78"/>
                <a:cs typeface="Kigelia Arabic Light" panose="020F0502020204030204" pitchFamily="34" charset="-78"/>
              </a:rPr>
              <a:t>Pranab Roy</a:t>
            </a:r>
          </a:p>
        </p:txBody>
      </p:sp>
    </p:spTree>
    <p:extLst>
      <p:ext uri="{BB962C8B-B14F-4D97-AF65-F5344CB8AC3E}">
        <p14:creationId xmlns:p14="http://schemas.microsoft.com/office/powerpoint/2010/main" val="1074297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par>
                          <p:cTn id="8" fill="hold">
                            <p:stCondLst>
                              <p:cond delay="500"/>
                            </p:stCondLst>
                            <p:childTnLst>
                              <p:par>
                                <p:cTn id="9" presetID="45" presetClass="entr" presetSubtype="0" fill="hold"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750"/>
                                        <p:tgtEl>
                                          <p:spTgt spid="3">
                                            <p:txEl>
                                              <p:pRg st="0" end="0"/>
                                            </p:txEl>
                                          </p:spTgt>
                                        </p:tgtEl>
                                      </p:cBhvr>
                                    </p:animEffect>
                                    <p:anim calcmode="lin" valueType="num">
                                      <p:cBhvr>
                                        <p:cTn id="12" dur="750" fill="hold"/>
                                        <p:tgtEl>
                                          <p:spTgt spid="3">
                                            <p:txEl>
                                              <p:pRg st="0" end="0"/>
                                            </p:txEl>
                                          </p:spTgt>
                                        </p:tgtEl>
                                        <p:attrNameLst>
                                          <p:attrName>ppt_w</p:attrName>
                                        </p:attrNameLst>
                                      </p:cBhvr>
                                      <p:tavLst>
                                        <p:tav tm="0" fmla="#ppt_w*sin(2.5*pi*$)">
                                          <p:val>
                                            <p:fltVal val="0"/>
                                          </p:val>
                                        </p:tav>
                                        <p:tav tm="100000">
                                          <p:val>
                                            <p:fltVal val="1"/>
                                          </p:val>
                                        </p:tav>
                                      </p:tavLst>
                                    </p:anim>
                                    <p:anim calcmode="lin" valueType="num">
                                      <p:cBhvr>
                                        <p:cTn id="13" dur="750" fill="hold"/>
                                        <p:tgtEl>
                                          <p:spTgt spid="3">
                                            <p:txEl>
                                              <p:pRg st="0" end="0"/>
                                            </p:txEl>
                                          </p:spTgt>
                                        </p:tgtEl>
                                        <p:attrNameLst>
                                          <p:attrName>ppt_h</p:attrName>
                                        </p:attrNameLst>
                                      </p:cBhvr>
                                      <p:tavLst>
                                        <p:tav tm="0">
                                          <p:val>
                                            <p:strVal val="#ppt_h"/>
                                          </p:val>
                                        </p:tav>
                                        <p:tav tm="100000">
                                          <p:val>
                                            <p:strVal val="#ppt_h"/>
                                          </p:val>
                                        </p:tav>
                                      </p:tavLst>
                                    </p:anim>
                                  </p:childTnLst>
                                </p:cTn>
                              </p:par>
                            </p:childTnLst>
                          </p:cTn>
                        </p:par>
                        <p:par>
                          <p:cTn id="14" fill="hold">
                            <p:stCondLst>
                              <p:cond delay="1250"/>
                            </p:stCondLst>
                            <p:childTnLst>
                              <p:par>
                                <p:cTn id="15" presetID="22" presetClass="entr" presetSubtype="4" fill="hold" grpId="0" nodeType="after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down)">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B47D47E-5075-192A-9BD0-B53DD3C5D2CB}"/>
              </a:ext>
            </a:extLst>
          </p:cNvPr>
          <p:cNvSpPr/>
          <p:nvPr/>
        </p:nvSpPr>
        <p:spPr>
          <a:xfrm>
            <a:off x="430555" y="283129"/>
            <a:ext cx="4656596" cy="769441"/>
          </a:xfrm>
          <a:prstGeom prst="rect">
            <a:avLst/>
          </a:prstGeom>
          <a:noFill/>
        </p:spPr>
        <p:txBody>
          <a:bodyPr wrap="none" lIns="91440" tIns="45720" rIns="91440" bIns="45720">
            <a:spAutoFit/>
          </a:bodyPr>
          <a:lstStyle/>
          <a:p>
            <a:pPr algn="ctr"/>
            <a:r>
              <a:rPr lang="en-US" sz="4400" b="1" cap="none" spc="50" dirty="0">
                <a:ln w="9525" cmpd="sng">
                  <a:solidFill>
                    <a:schemeClr val="accent1"/>
                  </a:solidFill>
                  <a:prstDash val="solid"/>
                </a:ln>
                <a:solidFill>
                  <a:schemeClr val="bg2"/>
                </a:solidFill>
                <a:effectLst>
                  <a:glow rad="38100">
                    <a:schemeClr val="accent1">
                      <a:alpha val="40000"/>
                    </a:schemeClr>
                  </a:glow>
                </a:effectLst>
              </a:rPr>
              <a:t>Performance Ratio</a:t>
            </a:r>
          </a:p>
        </p:txBody>
      </p:sp>
      <p:sp>
        <p:nvSpPr>
          <p:cNvPr id="6" name="TextBox 5">
            <a:extLst>
              <a:ext uri="{FF2B5EF4-FFF2-40B4-BE49-F238E27FC236}">
                <a16:creationId xmlns:a16="http://schemas.microsoft.com/office/drawing/2014/main" id="{E9B0973D-7E34-52BA-DD37-27666BFA05BE}"/>
              </a:ext>
            </a:extLst>
          </p:cNvPr>
          <p:cNvSpPr txBox="1"/>
          <p:nvPr/>
        </p:nvSpPr>
        <p:spPr>
          <a:xfrm>
            <a:off x="430555" y="1438162"/>
            <a:ext cx="11181342" cy="3693319"/>
          </a:xfrm>
          <a:prstGeom prst="rect">
            <a:avLst/>
          </a:prstGeom>
          <a:noFill/>
        </p:spPr>
        <p:txBody>
          <a:bodyPr wrap="square">
            <a:spAutoFit/>
          </a:bodyPr>
          <a:lstStyle/>
          <a:p>
            <a:pPr algn="just"/>
            <a:r>
              <a:rPr lang="en-US" b="0" i="0" dirty="0">
                <a:solidFill>
                  <a:srgbClr val="333333"/>
                </a:solidFill>
                <a:effectLst/>
                <a:latin typeface="inter-regular"/>
              </a:rPr>
              <a:t>Intuitively, the approximation ratio measures how bad the approximate solution is distinguished with the optimal solution. </a:t>
            </a:r>
          </a:p>
          <a:p>
            <a:pPr algn="just"/>
            <a:r>
              <a:rPr lang="en-US" b="0" i="0" dirty="0">
                <a:solidFill>
                  <a:srgbClr val="333333"/>
                </a:solidFill>
                <a:effectLst/>
                <a:latin typeface="inter-regular"/>
              </a:rPr>
              <a:t>A large (small) approximation ratio measures the solution is much worse than (more or less the same as) an optimal solution.</a:t>
            </a:r>
          </a:p>
          <a:p>
            <a:pPr algn="just"/>
            <a:endParaRPr lang="en-US" b="0" i="0" dirty="0">
              <a:solidFill>
                <a:srgbClr val="333333"/>
              </a:solidFill>
              <a:effectLst/>
              <a:latin typeface="inter-regular"/>
            </a:endParaRPr>
          </a:p>
          <a:p>
            <a:pPr algn="just"/>
            <a:endParaRPr lang="en-US" dirty="0">
              <a:solidFill>
                <a:srgbClr val="333333"/>
              </a:solidFill>
              <a:latin typeface="inter-regular"/>
            </a:endParaRPr>
          </a:p>
          <a:p>
            <a:pPr algn="just"/>
            <a:endParaRPr lang="en-US" b="0" i="0" dirty="0">
              <a:solidFill>
                <a:srgbClr val="333333"/>
              </a:solidFill>
              <a:effectLst/>
              <a:latin typeface="inter-regular"/>
            </a:endParaRPr>
          </a:p>
          <a:p>
            <a:pPr algn="just"/>
            <a:r>
              <a:rPr lang="en-US" b="0" i="0" dirty="0">
                <a:solidFill>
                  <a:srgbClr val="333333"/>
                </a:solidFill>
                <a:effectLst/>
                <a:latin typeface="inter-regular"/>
              </a:rPr>
              <a:t> Observe that P (n) is always ≥ 1, </a:t>
            </a:r>
          </a:p>
          <a:p>
            <a:pPr algn="just"/>
            <a:r>
              <a:rPr lang="en-US" b="0" i="0" dirty="0">
                <a:solidFill>
                  <a:srgbClr val="333333"/>
                </a:solidFill>
                <a:effectLst/>
                <a:latin typeface="inter-regular"/>
              </a:rPr>
              <a:t>if the ratio does not depend on n, we may write P. </a:t>
            </a:r>
          </a:p>
          <a:p>
            <a:pPr algn="just"/>
            <a:r>
              <a:rPr lang="en-US" b="0" i="0" dirty="0">
                <a:solidFill>
                  <a:srgbClr val="333333"/>
                </a:solidFill>
                <a:effectLst/>
                <a:latin typeface="inter-regular"/>
              </a:rPr>
              <a:t>Therefore, a 1-approximation algorithm gives an optimal solution. </a:t>
            </a:r>
          </a:p>
          <a:p>
            <a:pPr algn="just"/>
            <a:endParaRPr lang="en-US" b="0" i="0" dirty="0">
              <a:solidFill>
                <a:srgbClr val="333333"/>
              </a:solidFill>
              <a:effectLst/>
              <a:latin typeface="inter-regular"/>
            </a:endParaRPr>
          </a:p>
          <a:p>
            <a:pPr algn="just"/>
            <a:r>
              <a:rPr lang="en-US" b="0" i="0" dirty="0">
                <a:solidFill>
                  <a:srgbClr val="333333"/>
                </a:solidFill>
                <a:effectLst/>
                <a:latin typeface="inter-regular"/>
              </a:rPr>
              <a:t>Some problems have polynomial-time approximation algorithm with small constant approximate ratios, while others have best-known polynomial time approximation algorithms whose approximate ratios grow with n.</a:t>
            </a:r>
          </a:p>
        </p:txBody>
      </p:sp>
    </p:spTree>
    <p:extLst>
      <p:ext uri="{BB962C8B-B14F-4D97-AF65-F5344CB8AC3E}">
        <p14:creationId xmlns:p14="http://schemas.microsoft.com/office/powerpoint/2010/main" val="2422160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wipe(left)">
                                      <p:cBhvr>
                                        <p:cTn id="7" dur="500"/>
                                        <p:tgtEl>
                                          <p:spTgt spid="6">
                                            <p:txEl>
                                              <p:pRg st="0" end="0"/>
                                            </p:txEl>
                                          </p:spTgt>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animEffect transition="in" filter="wipe(left)">
                                      <p:cBhvr>
                                        <p:cTn id="11" dur="500"/>
                                        <p:tgtEl>
                                          <p:spTgt spid="6">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6">
                                            <p:txEl>
                                              <p:pRg st="5" end="5"/>
                                            </p:txEl>
                                          </p:spTgt>
                                        </p:tgtEl>
                                        <p:attrNameLst>
                                          <p:attrName>style.visibility</p:attrName>
                                        </p:attrNameLst>
                                      </p:cBhvr>
                                      <p:to>
                                        <p:strVal val="visible"/>
                                      </p:to>
                                    </p:set>
                                    <p:animEffect transition="in" filter="wipe(left)">
                                      <p:cBhvr>
                                        <p:cTn id="16" dur="500"/>
                                        <p:tgtEl>
                                          <p:spTgt spid="6">
                                            <p:txEl>
                                              <p:pRg st="5" end="5"/>
                                            </p:txEl>
                                          </p:spTgt>
                                        </p:tgtEl>
                                      </p:cBhvr>
                                    </p:animEffect>
                                  </p:childTnLst>
                                </p:cTn>
                              </p:par>
                            </p:childTnLst>
                          </p:cTn>
                        </p:par>
                        <p:par>
                          <p:cTn id="17" fill="hold">
                            <p:stCondLst>
                              <p:cond delay="500"/>
                            </p:stCondLst>
                            <p:childTnLst>
                              <p:par>
                                <p:cTn id="18" presetID="22" presetClass="entr" presetSubtype="8" fill="hold" nodeType="afterEffect">
                                  <p:stCondLst>
                                    <p:cond delay="0"/>
                                  </p:stCondLst>
                                  <p:childTnLst>
                                    <p:set>
                                      <p:cBhvr>
                                        <p:cTn id="19" dur="1" fill="hold">
                                          <p:stCondLst>
                                            <p:cond delay="0"/>
                                          </p:stCondLst>
                                        </p:cTn>
                                        <p:tgtEl>
                                          <p:spTgt spid="6">
                                            <p:txEl>
                                              <p:pRg st="6" end="6"/>
                                            </p:txEl>
                                          </p:spTgt>
                                        </p:tgtEl>
                                        <p:attrNameLst>
                                          <p:attrName>style.visibility</p:attrName>
                                        </p:attrNameLst>
                                      </p:cBhvr>
                                      <p:to>
                                        <p:strVal val="visible"/>
                                      </p:to>
                                    </p:set>
                                    <p:animEffect transition="in" filter="wipe(left)">
                                      <p:cBhvr>
                                        <p:cTn id="20" dur="500"/>
                                        <p:tgtEl>
                                          <p:spTgt spid="6">
                                            <p:txEl>
                                              <p:pRg st="6" end="6"/>
                                            </p:txEl>
                                          </p:spTgt>
                                        </p:tgtEl>
                                      </p:cBhvr>
                                    </p:animEffect>
                                  </p:childTnLst>
                                </p:cTn>
                              </p:par>
                            </p:childTnLst>
                          </p:cTn>
                        </p:par>
                        <p:par>
                          <p:cTn id="21" fill="hold">
                            <p:stCondLst>
                              <p:cond delay="1000"/>
                            </p:stCondLst>
                            <p:childTnLst>
                              <p:par>
                                <p:cTn id="22" presetID="22" presetClass="entr" presetSubtype="8" fill="hold" nodeType="afterEffect">
                                  <p:stCondLst>
                                    <p:cond delay="0"/>
                                  </p:stCondLst>
                                  <p:childTnLst>
                                    <p:set>
                                      <p:cBhvr>
                                        <p:cTn id="23" dur="1" fill="hold">
                                          <p:stCondLst>
                                            <p:cond delay="0"/>
                                          </p:stCondLst>
                                        </p:cTn>
                                        <p:tgtEl>
                                          <p:spTgt spid="6">
                                            <p:txEl>
                                              <p:pRg st="7" end="7"/>
                                            </p:txEl>
                                          </p:spTgt>
                                        </p:tgtEl>
                                        <p:attrNameLst>
                                          <p:attrName>style.visibility</p:attrName>
                                        </p:attrNameLst>
                                      </p:cBhvr>
                                      <p:to>
                                        <p:strVal val="visible"/>
                                      </p:to>
                                    </p:set>
                                    <p:animEffect transition="in" filter="wipe(left)">
                                      <p:cBhvr>
                                        <p:cTn id="24" dur="500"/>
                                        <p:tgtEl>
                                          <p:spTgt spid="6">
                                            <p:txEl>
                                              <p:pRg st="7" end="7"/>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nodeType="clickEffect">
                                  <p:stCondLst>
                                    <p:cond delay="0"/>
                                  </p:stCondLst>
                                  <p:childTnLst>
                                    <p:set>
                                      <p:cBhvr>
                                        <p:cTn id="28" dur="1" fill="hold">
                                          <p:stCondLst>
                                            <p:cond delay="0"/>
                                          </p:stCondLst>
                                        </p:cTn>
                                        <p:tgtEl>
                                          <p:spTgt spid="6">
                                            <p:txEl>
                                              <p:pRg st="9" end="9"/>
                                            </p:txEl>
                                          </p:spTgt>
                                        </p:tgtEl>
                                        <p:attrNameLst>
                                          <p:attrName>style.visibility</p:attrName>
                                        </p:attrNameLst>
                                      </p:cBhvr>
                                      <p:to>
                                        <p:strVal val="visible"/>
                                      </p:to>
                                    </p:set>
                                    <p:animEffect transition="in" filter="wipe(left)">
                                      <p:cBhvr>
                                        <p:cTn id="29" dur="500"/>
                                        <p:tgtEl>
                                          <p:spTgt spid="6">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00FE54B-324A-C692-900A-FB807CEAC0A3}"/>
              </a:ext>
            </a:extLst>
          </p:cNvPr>
          <p:cNvSpPr/>
          <p:nvPr/>
        </p:nvSpPr>
        <p:spPr>
          <a:xfrm>
            <a:off x="2586973" y="2967335"/>
            <a:ext cx="7018075" cy="707886"/>
          </a:xfrm>
          <a:prstGeom prst="rect">
            <a:avLst/>
          </a:prstGeom>
          <a:noFill/>
        </p:spPr>
        <p:txBody>
          <a:bodyPr wrap="none" lIns="91440" tIns="45720" rIns="91440" bIns="45720">
            <a:spAutoFit/>
          </a:bodyPr>
          <a:lstStyle/>
          <a:p>
            <a:pPr algn="ctr"/>
            <a:r>
              <a:rPr lang="en-US" sz="40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Minimum Vertex Cover Problem</a:t>
            </a:r>
            <a:endParaRPr lang="en-US" sz="40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p:txBody>
      </p:sp>
    </p:spTree>
    <p:extLst>
      <p:ext uri="{BB962C8B-B14F-4D97-AF65-F5344CB8AC3E}">
        <p14:creationId xmlns:p14="http://schemas.microsoft.com/office/powerpoint/2010/main" val="1773330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p:cTn id="7" dur="500" fill="hold"/>
                                        <p:tgtEl>
                                          <p:spTgt spid="2">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2">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4E5D8D-265C-5BF7-C1BD-24D2B320DD01}"/>
              </a:ext>
            </a:extLst>
          </p:cNvPr>
          <p:cNvSpPr txBox="1"/>
          <p:nvPr/>
        </p:nvSpPr>
        <p:spPr>
          <a:xfrm>
            <a:off x="481780" y="1336790"/>
            <a:ext cx="10815485" cy="1200329"/>
          </a:xfrm>
          <a:prstGeom prst="rect">
            <a:avLst/>
          </a:prstGeom>
          <a:noFill/>
        </p:spPr>
        <p:txBody>
          <a:bodyPr wrap="square">
            <a:spAutoFit/>
          </a:bodyPr>
          <a:lstStyle/>
          <a:p>
            <a:pPr algn="just"/>
            <a:r>
              <a:rPr lang="en-US" b="0" i="0" dirty="0">
                <a:solidFill>
                  <a:srgbClr val="202122"/>
                </a:solidFill>
                <a:effectLst/>
              </a:rPr>
              <a:t>A simple example of an approximation algorithm is one for the </a:t>
            </a:r>
            <a:r>
              <a:rPr lang="en-US" b="0" i="0" u="none" strike="noStrike" dirty="0">
                <a:solidFill>
                  <a:srgbClr val="3366CC"/>
                </a:solidFill>
                <a:effectLst/>
                <a:hlinkClick r:id="rId2" tooltip="Vertex cover"/>
              </a:rPr>
              <a:t>minimum vertex cover</a:t>
            </a:r>
            <a:r>
              <a:rPr lang="en-US" b="0" i="0" dirty="0">
                <a:solidFill>
                  <a:srgbClr val="202122"/>
                </a:solidFill>
                <a:effectLst/>
              </a:rPr>
              <a:t> problem, </a:t>
            </a:r>
          </a:p>
          <a:p>
            <a:pPr algn="just"/>
            <a:r>
              <a:rPr lang="en-US" b="0" i="0" dirty="0">
                <a:solidFill>
                  <a:srgbClr val="202122"/>
                </a:solidFill>
                <a:effectLst/>
              </a:rPr>
              <a:t>where the goal is to </a:t>
            </a:r>
          </a:p>
          <a:p>
            <a:pPr algn="just"/>
            <a:r>
              <a:rPr lang="en-US" dirty="0">
                <a:solidFill>
                  <a:srgbClr val="202122"/>
                </a:solidFill>
              </a:rPr>
              <a:t>Given a graph G = (V,E)</a:t>
            </a:r>
          </a:p>
          <a:p>
            <a:pPr algn="just"/>
            <a:r>
              <a:rPr lang="en-US" b="0" i="0" dirty="0">
                <a:solidFill>
                  <a:srgbClr val="202122"/>
                </a:solidFill>
                <a:effectLst/>
              </a:rPr>
              <a:t>choose the smallest set of vertices such that every edge in the input graph contains at least one chosen vertex.</a:t>
            </a:r>
            <a:endParaRPr lang="en-IN" dirty="0"/>
          </a:p>
        </p:txBody>
      </p:sp>
      <p:sp>
        <p:nvSpPr>
          <p:cNvPr id="4" name="Rectangle 3">
            <a:extLst>
              <a:ext uri="{FF2B5EF4-FFF2-40B4-BE49-F238E27FC236}">
                <a16:creationId xmlns:a16="http://schemas.microsoft.com/office/drawing/2014/main" id="{016E787F-8C1E-D960-7598-3C793F5DE418}"/>
              </a:ext>
            </a:extLst>
          </p:cNvPr>
          <p:cNvSpPr/>
          <p:nvPr/>
        </p:nvSpPr>
        <p:spPr>
          <a:xfrm>
            <a:off x="481780" y="294967"/>
            <a:ext cx="7159139" cy="707886"/>
          </a:xfrm>
          <a:prstGeom prst="rect">
            <a:avLst/>
          </a:prstGeom>
          <a:noFill/>
        </p:spPr>
        <p:txBody>
          <a:bodyPr wrap="none" lIns="91440" tIns="45720" rIns="91440" bIns="45720">
            <a:spAutoFit/>
          </a:bodyPr>
          <a:lstStyle/>
          <a:p>
            <a:pPr algn="ctr"/>
            <a:r>
              <a:rPr lang="en-US" sz="40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Minimum Vertex Cover: Problem</a:t>
            </a:r>
            <a:endParaRPr lang="en-US" sz="40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
        <p:nvSpPr>
          <p:cNvPr id="6" name="TextBox 5">
            <a:extLst>
              <a:ext uri="{FF2B5EF4-FFF2-40B4-BE49-F238E27FC236}">
                <a16:creationId xmlns:a16="http://schemas.microsoft.com/office/drawing/2014/main" id="{FDC63BD6-F7B8-D48C-D6E1-F0F1A6C65AFF}"/>
              </a:ext>
            </a:extLst>
          </p:cNvPr>
          <p:cNvSpPr txBox="1"/>
          <p:nvPr/>
        </p:nvSpPr>
        <p:spPr>
          <a:xfrm>
            <a:off x="481780" y="2747945"/>
            <a:ext cx="10943304" cy="1754326"/>
          </a:xfrm>
          <a:prstGeom prst="rect">
            <a:avLst/>
          </a:prstGeom>
          <a:noFill/>
        </p:spPr>
        <p:txBody>
          <a:bodyPr wrap="square">
            <a:spAutoFit/>
          </a:bodyPr>
          <a:lstStyle/>
          <a:p>
            <a:pPr algn="just"/>
            <a:r>
              <a:rPr lang="en-US" b="0" i="0" dirty="0">
                <a:solidFill>
                  <a:srgbClr val="333333"/>
                </a:solidFill>
                <a:effectLst/>
                <a:latin typeface="inter-regular"/>
              </a:rPr>
              <a:t>A Vertex Cover of a graph G is a set of vertices such that each edge in G is incident to at least one of these vertices.</a:t>
            </a:r>
          </a:p>
          <a:p>
            <a:pPr algn="just"/>
            <a:endParaRPr lang="en-US" b="0" i="0" dirty="0">
              <a:solidFill>
                <a:srgbClr val="333333"/>
              </a:solidFill>
              <a:effectLst/>
              <a:latin typeface="inter-regular"/>
            </a:endParaRPr>
          </a:p>
          <a:p>
            <a:pPr algn="just"/>
            <a:r>
              <a:rPr lang="en-US" b="0" i="0" dirty="0">
                <a:solidFill>
                  <a:srgbClr val="333333"/>
                </a:solidFill>
                <a:effectLst/>
                <a:latin typeface="inter-regular"/>
              </a:rPr>
              <a:t>The decision vertex-cover problem was proven NP-Complete. </a:t>
            </a:r>
          </a:p>
          <a:p>
            <a:pPr algn="just"/>
            <a:endParaRPr lang="en-US" dirty="0">
              <a:solidFill>
                <a:srgbClr val="333333"/>
              </a:solidFill>
              <a:latin typeface="inter-regular"/>
            </a:endParaRPr>
          </a:p>
          <a:p>
            <a:pPr algn="just"/>
            <a:r>
              <a:rPr lang="en-US" b="0" i="0" dirty="0">
                <a:solidFill>
                  <a:srgbClr val="333333"/>
                </a:solidFill>
                <a:effectLst/>
                <a:latin typeface="inter-regular"/>
              </a:rPr>
              <a:t>Now, we want to solve the optimal version of the vertex cover problem, i.e., we want to find a minimum size vertex cover of a given graph. We call such vertex cover an optimal vertex cover C*.</a:t>
            </a:r>
          </a:p>
        </p:txBody>
      </p:sp>
    </p:spTree>
    <p:extLst>
      <p:ext uri="{BB962C8B-B14F-4D97-AF65-F5344CB8AC3E}">
        <p14:creationId xmlns:p14="http://schemas.microsoft.com/office/powerpoint/2010/main" val="709890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wipe(left)">
                                      <p:cBhvr>
                                        <p:cTn id="11" dur="500"/>
                                        <p:tgtEl>
                                          <p:spTgt spid="3">
                                            <p:txEl>
                                              <p:pRg st="1" end="1"/>
                                            </p:txEl>
                                          </p:spTgt>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wipe(left)">
                                      <p:cBhvr>
                                        <p:cTn id="15" dur="500"/>
                                        <p:tgtEl>
                                          <p:spTgt spid="3">
                                            <p:txEl>
                                              <p:pRg st="2" end="2"/>
                                            </p:txEl>
                                          </p:spTgt>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wipe(left)">
                                      <p:cBhvr>
                                        <p:cTn id="19" dur="500"/>
                                        <p:tgtEl>
                                          <p:spTgt spid="3">
                                            <p:txEl>
                                              <p:pRg st="3" end="3"/>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nodeType="clickEffect">
                                  <p:stCondLst>
                                    <p:cond delay="0"/>
                                  </p:stCondLst>
                                  <p:childTnLst>
                                    <p:set>
                                      <p:cBhvr>
                                        <p:cTn id="23" dur="1" fill="hold">
                                          <p:stCondLst>
                                            <p:cond delay="0"/>
                                          </p:stCondLst>
                                        </p:cTn>
                                        <p:tgtEl>
                                          <p:spTgt spid="6">
                                            <p:txEl>
                                              <p:pRg st="0" end="0"/>
                                            </p:txEl>
                                          </p:spTgt>
                                        </p:tgtEl>
                                        <p:attrNameLst>
                                          <p:attrName>style.visibility</p:attrName>
                                        </p:attrNameLst>
                                      </p:cBhvr>
                                      <p:to>
                                        <p:strVal val="visible"/>
                                      </p:to>
                                    </p:set>
                                    <p:animEffect transition="in" filter="wipe(left)">
                                      <p:cBhvr>
                                        <p:cTn id="24" dur="500"/>
                                        <p:tgtEl>
                                          <p:spTgt spid="6">
                                            <p:txEl>
                                              <p:pRg st="0" end="0"/>
                                            </p:txEl>
                                          </p:spTgt>
                                        </p:tgtEl>
                                      </p:cBhvr>
                                    </p:animEffect>
                                  </p:childTnLst>
                                </p:cTn>
                              </p:par>
                              <p:par>
                                <p:cTn id="25" presetID="22" presetClass="entr" presetSubtype="8" fill="hold" nodeType="withEffect">
                                  <p:stCondLst>
                                    <p:cond delay="0"/>
                                  </p:stCondLst>
                                  <p:childTnLst>
                                    <p:set>
                                      <p:cBhvr>
                                        <p:cTn id="26" dur="1" fill="hold">
                                          <p:stCondLst>
                                            <p:cond delay="0"/>
                                          </p:stCondLst>
                                        </p:cTn>
                                        <p:tgtEl>
                                          <p:spTgt spid="6">
                                            <p:txEl>
                                              <p:pRg st="2" end="2"/>
                                            </p:txEl>
                                          </p:spTgt>
                                        </p:tgtEl>
                                        <p:attrNameLst>
                                          <p:attrName>style.visibility</p:attrName>
                                        </p:attrNameLst>
                                      </p:cBhvr>
                                      <p:to>
                                        <p:strVal val="visible"/>
                                      </p:to>
                                    </p:set>
                                    <p:animEffect transition="in" filter="wipe(left)">
                                      <p:cBhvr>
                                        <p:cTn id="27" dur="500"/>
                                        <p:tgtEl>
                                          <p:spTgt spid="6">
                                            <p:txEl>
                                              <p:pRg st="2" end="2"/>
                                            </p:txEl>
                                          </p:spTgt>
                                        </p:tgtEl>
                                      </p:cBhvr>
                                    </p:animEffect>
                                  </p:childTnLst>
                                </p:cTn>
                              </p:par>
                              <p:par>
                                <p:cTn id="28" presetID="22" presetClass="entr" presetSubtype="8" fill="hold" nodeType="withEffect">
                                  <p:stCondLst>
                                    <p:cond delay="0"/>
                                  </p:stCondLst>
                                  <p:childTnLst>
                                    <p:set>
                                      <p:cBhvr>
                                        <p:cTn id="29" dur="1" fill="hold">
                                          <p:stCondLst>
                                            <p:cond delay="0"/>
                                          </p:stCondLst>
                                        </p:cTn>
                                        <p:tgtEl>
                                          <p:spTgt spid="6">
                                            <p:txEl>
                                              <p:pRg st="4" end="4"/>
                                            </p:txEl>
                                          </p:spTgt>
                                        </p:tgtEl>
                                        <p:attrNameLst>
                                          <p:attrName>style.visibility</p:attrName>
                                        </p:attrNameLst>
                                      </p:cBhvr>
                                      <p:to>
                                        <p:strVal val="visible"/>
                                      </p:to>
                                    </p:set>
                                    <p:animEffect transition="in" filter="wipe(left)">
                                      <p:cBhvr>
                                        <p:cTn id="30" dur="5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3818DDE-F38D-8BD7-591A-941D7715E561}"/>
              </a:ext>
            </a:extLst>
          </p:cNvPr>
          <p:cNvSpPr/>
          <p:nvPr/>
        </p:nvSpPr>
        <p:spPr>
          <a:xfrm>
            <a:off x="420932" y="294967"/>
            <a:ext cx="7280839" cy="707886"/>
          </a:xfrm>
          <a:prstGeom prst="rect">
            <a:avLst/>
          </a:prstGeom>
          <a:noFill/>
        </p:spPr>
        <p:txBody>
          <a:bodyPr wrap="none" lIns="91440" tIns="45720" rIns="91440" bIns="45720">
            <a:spAutoFit/>
          </a:bodyPr>
          <a:lstStyle/>
          <a:p>
            <a:pPr algn="ctr"/>
            <a:r>
              <a:rPr lang="en-US" sz="40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Minimum Vertex Cover: Example </a:t>
            </a:r>
            <a:endParaRPr lang="en-US" sz="40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pic>
        <p:nvPicPr>
          <p:cNvPr id="2050" name="Picture 2" descr="VertexCover">
            <a:extLst>
              <a:ext uri="{FF2B5EF4-FFF2-40B4-BE49-F238E27FC236}">
                <a16:creationId xmlns:a16="http://schemas.microsoft.com/office/drawing/2014/main" id="{ABA80D8E-8DA2-8CED-D4A0-CA4C2ADF644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9639" y="1698370"/>
            <a:ext cx="10573447" cy="204772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C512B41D-56FC-FC92-6AAD-91782B0BCFD4}"/>
              </a:ext>
            </a:extLst>
          </p:cNvPr>
          <p:cNvSpPr txBox="1"/>
          <p:nvPr/>
        </p:nvSpPr>
        <p:spPr>
          <a:xfrm>
            <a:off x="799639" y="4159496"/>
            <a:ext cx="9209600" cy="923330"/>
          </a:xfrm>
          <a:prstGeom prst="rect">
            <a:avLst/>
          </a:prstGeom>
          <a:noFill/>
        </p:spPr>
        <p:txBody>
          <a:bodyPr wrap="square">
            <a:spAutoFit/>
          </a:bodyPr>
          <a:lstStyle/>
          <a:p>
            <a:r>
              <a:rPr lang="en-US" b="0" i="0" dirty="0">
                <a:solidFill>
                  <a:srgbClr val="273239"/>
                </a:solidFill>
                <a:effectLst/>
                <a:latin typeface="Nunito" pitchFamily="2" charset="0"/>
              </a:rPr>
              <a:t>there is no polynomial-time solution for this unless P = NP. </a:t>
            </a:r>
          </a:p>
          <a:p>
            <a:endParaRPr lang="en-US" dirty="0">
              <a:solidFill>
                <a:srgbClr val="273239"/>
              </a:solidFill>
              <a:latin typeface="Nunito" pitchFamily="2" charset="0"/>
            </a:endParaRPr>
          </a:p>
          <a:p>
            <a:r>
              <a:rPr lang="en-US" b="0" i="0" dirty="0">
                <a:solidFill>
                  <a:srgbClr val="273239"/>
                </a:solidFill>
                <a:effectLst/>
                <a:latin typeface="Nunito" pitchFamily="2" charset="0"/>
              </a:rPr>
              <a:t>There are approximate polynomial-time algorithms to solve the problem though.</a:t>
            </a:r>
            <a:endParaRPr lang="en-IN" dirty="0"/>
          </a:p>
        </p:txBody>
      </p:sp>
    </p:spTree>
    <p:extLst>
      <p:ext uri="{BB962C8B-B14F-4D97-AF65-F5344CB8AC3E}">
        <p14:creationId xmlns:p14="http://schemas.microsoft.com/office/powerpoint/2010/main" val="1663223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randombar(horizontal)">
                                      <p:cBhvr>
                                        <p:cTn id="7" dur="500"/>
                                        <p:tgtEl>
                                          <p:spTgt spid="205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wipe(left)">
                                      <p:cBhvr>
                                        <p:cTn id="12" dur="500"/>
                                        <p:tgtEl>
                                          <p:spTgt spid="4">
                                            <p:txEl>
                                              <p:pRg st="0" end="0"/>
                                            </p:txEl>
                                          </p:spTgt>
                                        </p:tgtEl>
                                      </p:cBhvr>
                                    </p:animEffect>
                                  </p:childTnLst>
                                </p:cTn>
                              </p:par>
                            </p:childTnLst>
                          </p:cTn>
                        </p:par>
                        <p:par>
                          <p:cTn id="13" fill="hold">
                            <p:stCondLst>
                              <p:cond delay="500"/>
                            </p:stCondLst>
                            <p:childTnLst>
                              <p:par>
                                <p:cTn id="14" presetID="22" presetClass="entr" presetSubtype="8" fill="hold" nodeType="afterEffect">
                                  <p:stCondLst>
                                    <p:cond delay="0"/>
                                  </p:stCondLst>
                                  <p:childTnLst>
                                    <p:set>
                                      <p:cBhvr>
                                        <p:cTn id="15" dur="1" fill="hold">
                                          <p:stCondLst>
                                            <p:cond delay="0"/>
                                          </p:stCondLst>
                                        </p:cTn>
                                        <p:tgtEl>
                                          <p:spTgt spid="4">
                                            <p:txEl>
                                              <p:pRg st="2" end="2"/>
                                            </p:txEl>
                                          </p:spTgt>
                                        </p:tgtEl>
                                        <p:attrNameLst>
                                          <p:attrName>style.visibility</p:attrName>
                                        </p:attrNameLst>
                                      </p:cBhvr>
                                      <p:to>
                                        <p:strVal val="visible"/>
                                      </p:to>
                                    </p:set>
                                    <p:animEffect transition="in" filter="wipe(left)">
                                      <p:cBhvr>
                                        <p:cTn id="16"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3EBD62A-69C1-6094-1D2E-0E789146403E}"/>
              </a:ext>
            </a:extLst>
          </p:cNvPr>
          <p:cNvSpPr txBox="1"/>
          <p:nvPr/>
        </p:nvSpPr>
        <p:spPr>
          <a:xfrm>
            <a:off x="526026" y="1265092"/>
            <a:ext cx="11139948" cy="4103688"/>
          </a:xfrm>
          <a:prstGeom prst="rect">
            <a:avLst/>
          </a:prstGeom>
          <a:noFill/>
        </p:spPr>
        <p:txBody>
          <a:bodyPr wrap="square">
            <a:spAutoFit/>
          </a:bodyPr>
          <a:lstStyle/>
          <a:p>
            <a:pPr algn="l" fontAlgn="base">
              <a:spcAft>
                <a:spcPts val="750"/>
              </a:spcAft>
              <a:buNone/>
            </a:pPr>
            <a:r>
              <a:rPr lang="en-US" b="1" i="0" dirty="0">
                <a:solidFill>
                  <a:srgbClr val="273239"/>
                </a:solidFill>
                <a:effectLst/>
              </a:rPr>
              <a:t>Method 1 (Naive)</a:t>
            </a:r>
            <a:r>
              <a:rPr lang="en-US" b="0" i="0" dirty="0">
                <a:solidFill>
                  <a:srgbClr val="273239"/>
                </a:solidFill>
                <a:effectLst/>
              </a:rPr>
              <a:t> We can check in O(E + V) time if a given subset of vertices is a vertex cover or not, using the following algorithm.</a:t>
            </a:r>
          </a:p>
          <a:p>
            <a:pPr algn="l" fontAlgn="base">
              <a:spcAft>
                <a:spcPts val="750"/>
              </a:spcAft>
              <a:buNone/>
            </a:pPr>
            <a:endParaRPr lang="en-US" b="0" i="0" dirty="0">
              <a:solidFill>
                <a:srgbClr val="273239"/>
              </a:solidFill>
              <a:effectLst/>
            </a:endParaRPr>
          </a:p>
          <a:p>
            <a:pPr algn="l" fontAlgn="base">
              <a:spcAft>
                <a:spcPts val="750"/>
              </a:spcAft>
              <a:buNone/>
            </a:pPr>
            <a:r>
              <a:rPr lang="en-US" sz="1800" b="0" i="0" dirty="0">
                <a:effectLst/>
              </a:rPr>
              <a:t>Generate all 2</a:t>
            </a:r>
            <a:r>
              <a:rPr lang="en-US" sz="1800" b="0" i="0" baseline="30000" dirty="0">
                <a:effectLst/>
              </a:rPr>
              <a:t>V</a:t>
            </a:r>
            <a:r>
              <a:rPr lang="en-US" sz="1800" b="0" i="0" dirty="0">
                <a:effectLst/>
              </a:rPr>
              <a:t> subsets of vertices in graph and</a:t>
            </a:r>
          </a:p>
          <a:p>
            <a:pPr algn="l" fontAlgn="base">
              <a:spcAft>
                <a:spcPts val="750"/>
              </a:spcAft>
              <a:buNone/>
            </a:pPr>
            <a:r>
              <a:rPr lang="en-US" sz="1800" b="0" i="0" dirty="0">
                <a:effectLst/>
              </a:rPr>
              <a:t>do following for every subset.</a:t>
            </a:r>
          </a:p>
          <a:p>
            <a:pPr algn="l" fontAlgn="base">
              <a:buNone/>
            </a:pPr>
            <a:r>
              <a:rPr lang="en-US" b="0" i="0" dirty="0">
                <a:effectLst/>
                <a:latin typeface="Cambria" panose="02040503050406030204" pitchFamily="18" charset="0"/>
                <a:ea typeface="Cambria" panose="02040503050406030204" pitchFamily="18" charset="0"/>
              </a:rPr>
              <a:t>  </a:t>
            </a:r>
            <a:r>
              <a:rPr lang="en-US" b="0" i="0" dirty="0">
                <a:solidFill>
                  <a:schemeClr val="accent1"/>
                </a:solidFill>
                <a:effectLst/>
                <a:latin typeface="Cambria" panose="02040503050406030204" pitchFamily="18" charset="0"/>
                <a:ea typeface="Cambria" panose="02040503050406030204" pitchFamily="18" charset="0"/>
                <a:cs typeface="DilleniaUPC" panose="020B0502040204020203" pitchFamily="18" charset="-34"/>
              </a:rPr>
              <a:t>1. </a:t>
            </a:r>
            <a:r>
              <a:rPr lang="en-US" b="0" i="0" dirty="0" err="1">
                <a:solidFill>
                  <a:schemeClr val="accent1"/>
                </a:solidFill>
                <a:effectLst/>
                <a:latin typeface="Cambria" panose="02040503050406030204" pitchFamily="18" charset="0"/>
                <a:ea typeface="Cambria" panose="02040503050406030204" pitchFamily="18" charset="0"/>
                <a:cs typeface="DilleniaUPC" panose="020B0502040204020203" pitchFamily="18" charset="-34"/>
              </a:rPr>
              <a:t>edges_covered</a:t>
            </a:r>
            <a:r>
              <a:rPr lang="en-US" b="0" i="0" dirty="0">
                <a:solidFill>
                  <a:schemeClr val="accent1"/>
                </a:solidFill>
                <a:effectLst/>
                <a:latin typeface="Cambria" panose="02040503050406030204" pitchFamily="18" charset="0"/>
                <a:ea typeface="Cambria" panose="02040503050406030204" pitchFamily="18" charset="0"/>
                <a:cs typeface="DilleniaUPC" panose="020B0502040204020203" pitchFamily="18" charset="-34"/>
              </a:rPr>
              <a:t> = 0</a:t>
            </a:r>
          </a:p>
          <a:p>
            <a:pPr algn="l" fontAlgn="base">
              <a:buNone/>
            </a:pPr>
            <a:r>
              <a:rPr lang="en-US" b="0" i="0" dirty="0">
                <a:solidFill>
                  <a:schemeClr val="accent1"/>
                </a:solidFill>
                <a:effectLst/>
                <a:latin typeface="Cambria" panose="02040503050406030204" pitchFamily="18" charset="0"/>
                <a:ea typeface="Cambria" panose="02040503050406030204" pitchFamily="18" charset="0"/>
                <a:cs typeface="DilleniaUPC" panose="020B0502040204020203" pitchFamily="18" charset="-34"/>
              </a:rPr>
              <a:t>  2. for each vertex in current subset</a:t>
            </a:r>
          </a:p>
          <a:p>
            <a:pPr algn="l" fontAlgn="base">
              <a:buNone/>
            </a:pPr>
            <a:r>
              <a:rPr lang="en-US" b="0" i="0" dirty="0">
                <a:solidFill>
                  <a:schemeClr val="accent1"/>
                </a:solidFill>
                <a:effectLst/>
                <a:latin typeface="Cambria" panose="02040503050406030204" pitchFamily="18" charset="0"/>
                <a:ea typeface="Cambria" panose="02040503050406030204" pitchFamily="18" charset="0"/>
                <a:cs typeface="DilleniaUPC" panose="020B0502040204020203" pitchFamily="18" charset="-34"/>
              </a:rPr>
              <a:t>  3.   for all edges emerging out of current vertex</a:t>
            </a:r>
          </a:p>
          <a:p>
            <a:pPr algn="l" fontAlgn="base">
              <a:buNone/>
            </a:pPr>
            <a:r>
              <a:rPr lang="en-US" b="0" i="0" dirty="0">
                <a:solidFill>
                  <a:schemeClr val="accent1"/>
                </a:solidFill>
                <a:effectLst/>
                <a:latin typeface="Cambria" panose="02040503050406030204" pitchFamily="18" charset="0"/>
                <a:ea typeface="Cambria" panose="02040503050406030204" pitchFamily="18" charset="0"/>
                <a:cs typeface="DilleniaUPC" panose="020B0502040204020203" pitchFamily="18" charset="-34"/>
              </a:rPr>
              <a:t>  4.      if the edge is not already marked visited</a:t>
            </a:r>
          </a:p>
          <a:p>
            <a:pPr algn="l" fontAlgn="base">
              <a:buNone/>
            </a:pPr>
            <a:r>
              <a:rPr lang="en-US" b="0" i="0" dirty="0">
                <a:solidFill>
                  <a:schemeClr val="accent1"/>
                </a:solidFill>
                <a:effectLst/>
                <a:latin typeface="Cambria" panose="02040503050406030204" pitchFamily="18" charset="0"/>
                <a:ea typeface="Cambria" panose="02040503050406030204" pitchFamily="18" charset="0"/>
                <a:cs typeface="DilleniaUPC" panose="020B0502040204020203" pitchFamily="18" charset="-34"/>
              </a:rPr>
              <a:t>  5.          mark the edge visited</a:t>
            </a:r>
          </a:p>
          <a:p>
            <a:pPr algn="l" fontAlgn="base">
              <a:buNone/>
            </a:pPr>
            <a:r>
              <a:rPr lang="en-US" b="0" i="0" dirty="0">
                <a:solidFill>
                  <a:schemeClr val="accent1"/>
                </a:solidFill>
                <a:effectLst/>
                <a:latin typeface="Cambria" panose="02040503050406030204" pitchFamily="18" charset="0"/>
                <a:ea typeface="Cambria" panose="02040503050406030204" pitchFamily="18" charset="0"/>
                <a:cs typeface="DilleniaUPC" panose="020B0502040204020203" pitchFamily="18" charset="-34"/>
              </a:rPr>
              <a:t>  6.          </a:t>
            </a:r>
            <a:r>
              <a:rPr lang="en-US" b="0" i="0" dirty="0" err="1">
                <a:solidFill>
                  <a:schemeClr val="accent1"/>
                </a:solidFill>
                <a:effectLst/>
                <a:latin typeface="Cambria" panose="02040503050406030204" pitchFamily="18" charset="0"/>
                <a:ea typeface="Cambria" panose="02040503050406030204" pitchFamily="18" charset="0"/>
                <a:cs typeface="DilleniaUPC" panose="020B0502040204020203" pitchFamily="18" charset="-34"/>
              </a:rPr>
              <a:t>edges_covered</a:t>
            </a:r>
            <a:r>
              <a:rPr lang="en-US" b="0" i="0" dirty="0">
                <a:solidFill>
                  <a:schemeClr val="accent1"/>
                </a:solidFill>
                <a:effectLst/>
                <a:latin typeface="Cambria" panose="02040503050406030204" pitchFamily="18" charset="0"/>
                <a:ea typeface="Cambria" panose="02040503050406030204" pitchFamily="18" charset="0"/>
                <a:cs typeface="DilleniaUPC" panose="020B0502040204020203" pitchFamily="18" charset="-34"/>
              </a:rPr>
              <a:t>++</a:t>
            </a:r>
          </a:p>
          <a:p>
            <a:pPr algn="l" fontAlgn="base">
              <a:buNone/>
            </a:pPr>
            <a:r>
              <a:rPr lang="en-US" b="0" i="0" dirty="0">
                <a:solidFill>
                  <a:schemeClr val="accent1"/>
                </a:solidFill>
                <a:effectLst/>
                <a:latin typeface="Cambria" panose="02040503050406030204" pitchFamily="18" charset="0"/>
                <a:ea typeface="Cambria" panose="02040503050406030204" pitchFamily="18" charset="0"/>
                <a:cs typeface="DilleniaUPC" panose="020B0502040204020203" pitchFamily="18" charset="-34"/>
              </a:rPr>
              <a:t>  7. if </a:t>
            </a:r>
            <a:r>
              <a:rPr lang="en-US" b="0" i="0" dirty="0" err="1">
                <a:solidFill>
                  <a:schemeClr val="accent1"/>
                </a:solidFill>
                <a:effectLst/>
                <a:latin typeface="Cambria" panose="02040503050406030204" pitchFamily="18" charset="0"/>
                <a:ea typeface="Cambria" panose="02040503050406030204" pitchFamily="18" charset="0"/>
                <a:cs typeface="DilleniaUPC" panose="020B0502040204020203" pitchFamily="18" charset="-34"/>
              </a:rPr>
              <a:t>edges_covered</a:t>
            </a:r>
            <a:r>
              <a:rPr lang="en-US" b="0" i="0" dirty="0">
                <a:solidFill>
                  <a:schemeClr val="accent1"/>
                </a:solidFill>
                <a:effectLst/>
                <a:latin typeface="Cambria" panose="02040503050406030204" pitchFamily="18" charset="0"/>
                <a:ea typeface="Cambria" panose="02040503050406030204" pitchFamily="18" charset="0"/>
                <a:cs typeface="DilleniaUPC" panose="020B0502040204020203" pitchFamily="18" charset="-34"/>
              </a:rPr>
              <a:t> is equal to total number edges</a:t>
            </a:r>
          </a:p>
          <a:p>
            <a:pPr algn="l" fontAlgn="base">
              <a:buNone/>
            </a:pPr>
            <a:r>
              <a:rPr lang="en-US" b="0" i="0" dirty="0">
                <a:solidFill>
                  <a:schemeClr val="accent1"/>
                </a:solidFill>
                <a:effectLst/>
                <a:latin typeface="Cambria" panose="02040503050406030204" pitchFamily="18" charset="0"/>
                <a:ea typeface="Cambria" panose="02040503050406030204" pitchFamily="18" charset="0"/>
                <a:cs typeface="DilleniaUPC" panose="020B0502040204020203" pitchFamily="18" charset="-34"/>
              </a:rPr>
              <a:t>  8.   return size of current subset</a:t>
            </a:r>
          </a:p>
        </p:txBody>
      </p:sp>
      <p:sp>
        <p:nvSpPr>
          <p:cNvPr id="7" name="TextBox 6">
            <a:extLst>
              <a:ext uri="{FF2B5EF4-FFF2-40B4-BE49-F238E27FC236}">
                <a16:creationId xmlns:a16="http://schemas.microsoft.com/office/drawing/2014/main" id="{6329AC42-7056-E976-EA04-B56091F77D51}"/>
              </a:ext>
            </a:extLst>
          </p:cNvPr>
          <p:cNvSpPr txBox="1"/>
          <p:nvPr/>
        </p:nvSpPr>
        <p:spPr>
          <a:xfrm>
            <a:off x="707921" y="5684344"/>
            <a:ext cx="8868697" cy="369332"/>
          </a:xfrm>
          <a:prstGeom prst="rect">
            <a:avLst/>
          </a:prstGeom>
          <a:noFill/>
        </p:spPr>
        <p:txBody>
          <a:bodyPr wrap="square">
            <a:spAutoFit/>
          </a:bodyPr>
          <a:lstStyle/>
          <a:p>
            <a:r>
              <a:rPr lang="en-US" b="0" i="0" dirty="0">
                <a:solidFill>
                  <a:srgbClr val="273239"/>
                </a:solidFill>
                <a:effectLst/>
                <a:latin typeface="Nunito" pitchFamily="2" charset="0"/>
              </a:rPr>
              <a:t>An upper bound on time complexity of this solution is </a:t>
            </a:r>
            <a:r>
              <a:rPr lang="en-US" b="1" i="0" dirty="0">
                <a:solidFill>
                  <a:srgbClr val="273239"/>
                </a:solidFill>
                <a:effectLst>
                  <a:outerShdw blurRad="38100" dist="38100" dir="2700000" algn="tl">
                    <a:srgbClr val="000000">
                      <a:alpha val="43137"/>
                    </a:srgbClr>
                  </a:outerShdw>
                </a:effectLst>
                <a:latin typeface="Nunito" pitchFamily="2" charset="0"/>
              </a:rPr>
              <a:t>O((E + V) * 2</a:t>
            </a:r>
            <a:r>
              <a:rPr lang="en-US" b="1" i="0" baseline="30000" dirty="0">
                <a:solidFill>
                  <a:srgbClr val="273239"/>
                </a:solidFill>
                <a:effectLst>
                  <a:outerShdw blurRad="38100" dist="38100" dir="2700000" algn="tl">
                    <a:srgbClr val="000000">
                      <a:alpha val="43137"/>
                    </a:srgbClr>
                  </a:outerShdw>
                </a:effectLst>
                <a:latin typeface="Nunito" pitchFamily="2" charset="0"/>
              </a:rPr>
              <a:t>V</a:t>
            </a:r>
            <a:r>
              <a:rPr lang="en-US" b="1" i="0" dirty="0">
                <a:solidFill>
                  <a:srgbClr val="273239"/>
                </a:solidFill>
                <a:effectLst>
                  <a:outerShdw blurRad="38100" dist="38100" dir="2700000" algn="tl">
                    <a:srgbClr val="000000">
                      <a:alpha val="43137"/>
                    </a:srgbClr>
                  </a:outerShdw>
                </a:effectLst>
                <a:latin typeface="Nunito" pitchFamily="2" charset="0"/>
              </a:rPr>
              <a:t>)   </a:t>
            </a:r>
            <a:endParaRPr lang="en-IN" b="1" dirty="0">
              <a:effectLst>
                <a:outerShdw blurRad="38100" dist="38100" dir="2700000" algn="tl">
                  <a:srgbClr val="000000">
                    <a:alpha val="43137"/>
                  </a:srgbClr>
                </a:outerShdw>
              </a:effectLst>
            </a:endParaRPr>
          </a:p>
        </p:txBody>
      </p:sp>
      <p:sp>
        <p:nvSpPr>
          <p:cNvPr id="8" name="Rectangle 7">
            <a:extLst>
              <a:ext uri="{FF2B5EF4-FFF2-40B4-BE49-F238E27FC236}">
                <a16:creationId xmlns:a16="http://schemas.microsoft.com/office/drawing/2014/main" id="{80C03A7F-271B-D555-DF92-D732B18E3927}"/>
              </a:ext>
            </a:extLst>
          </p:cNvPr>
          <p:cNvSpPr/>
          <p:nvPr/>
        </p:nvSpPr>
        <p:spPr>
          <a:xfrm>
            <a:off x="423835" y="399424"/>
            <a:ext cx="8394670" cy="707886"/>
          </a:xfrm>
          <a:prstGeom prst="rect">
            <a:avLst/>
          </a:prstGeom>
          <a:noFill/>
        </p:spPr>
        <p:txBody>
          <a:bodyPr wrap="none" lIns="91440" tIns="45720" rIns="91440" bIns="45720">
            <a:spAutoFit/>
          </a:bodyPr>
          <a:lstStyle/>
          <a:p>
            <a:pPr algn="ctr"/>
            <a:r>
              <a:rPr lang="en-US" sz="4000" b="1" cap="none" spc="0" dirty="0">
                <a:ln w="22225">
                  <a:solidFill>
                    <a:srgbClr val="0000FF"/>
                  </a:solidFill>
                  <a:prstDash val="solid"/>
                </a:ln>
                <a:solidFill>
                  <a:schemeClr val="bg2"/>
                </a:solidFill>
                <a:effectLst/>
              </a:rPr>
              <a:t>Minimum Vertex Cover: Naïve Method</a:t>
            </a:r>
          </a:p>
        </p:txBody>
      </p:sp>
    </p:spTree>
    <p:extLst>
      <p:ext uri="{BB962C8B-B14F-4D97-AF65-F5344CB8AC3E}">
        <p14:creationId xmlns:p14="http://schemas.microsoft.com/office/powerpoint/2010/main" val="1892447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barn(inVertic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barn(inVertical)">
                                      <p:cBhvr>
                                        <p:cTn id="12" dur="500"/>
                                        <p:tgtEl>
                                          <p:spTgt spid="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animEffect transition="in" filter="barn(inVertical)">
                                      <p:cBhvr>
                                        <p:cTn id="17" dur="500"/>
                                        <p:tgtEl>
                                          <p:spTgt spid="5">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5">
                                            <p:txEl>
                                              <p:pRg st="4" end="4"/>
                                            </p:txEl>
                                          </p:spTgt>
                                        </p:tgtEl>
                                        <p:attrNameLst>
                                          <p:attrName>style.visibility</p:attrName>
                                        </p:attrNameLst>
                                      </p:cBhvr>
                                      <p:to>
                                        <p:strVal val="visible"/>
                                      </p:to>
                                    </p:set>
                                    <p:animEffect transition="in" filter="dissolve">
                                      <p:cBhvr>
                                        <p:cTn id="22" dur="500"/>
                                        <p:tgtEl>
                                          <p:spTgt spid="5">
                                            <p:txEl>
                                              <p:pRg st="4" end="4"/>
                                            </p:txEl>
                                          </p:spTgt>
                                        </p:tgtEl>
                                      </p:cBhvr>
                                    </p:animEffect>
                                  </p:childTnLst>
                                </p:cTn>
                              </p:par>
                            </p:childTnLst>
                          </p:cTn>
                        </p:par>
                        <p:par>
                          <p:cTn id="23" fill="hold">
                            <p:stCondLst>
                              <p:cond delay="500"/>
                            </p:stCondLst>
                            <p:childTnLst>
                              <p:par>
                                <p:cTn id="24" presetID="9" presetClass="entr" presetSubtype="0" fill="hold" nodeType="afterEffect">
                                  <p:stCondLst>
                                    <p:cond delay="0"/>
                                  </p:stCondLst>
                                  <p:childTnLst>
                                    <p:set>
                                      <p:cBhvr>
                                        <p:cTn id="25" dur="1" fill="hold">
                                          <p:stCondLst>
                                            <p:cond delay="0"/>
                                          </p:stCondLst>
                                        </p:cTn>
                                        <p:tgtEl>
                                          <p:spTgt spid="5">
                                            <p:txEl>
                                              <p:pRg st="5" end="5"/>
                                            </p:txEl>
                                          </p:spTgt>
                                        </p:tgtEl>
                                        <p:attrNameLst>
                                          <p:attrName>style.visibility</p:attrName>
                                        </p:attrNameLst>
                                      </p:cBhvr>
                                      <p:to>
                                        <p:strVal val="visible"/>
                                      </p:to>
                                    </p:set>
                                    <p:animEffect transition="in" filter="dissolve">
                                      <p:cBhvr>
                                        <p:cTn id="26" dur="500"/>
                                        <p:tgtEl>
                                          <p:spTgt spid="5">
                                            <p:txEl>
                                              <p:pRg st="5" end="5"/>
                                            </p:txEl>
                                          </p:spTgt>
                                        </p:tgtEl>
                                      </p:cBhvr>
                                    </p:animEffect>
                                  </p:childTnLst>
                                </p:cTn>
                              </p:par>
                            </p:childTnLst>
                          </p:cTn>
                        </p:par>
                        <p:par>
                          <p:cTn id="27" fill="hold">
                            <p:stCondLst>
                              <p:cond delay="1000"/>
                            </p:stCondLst>
                            <p:childTnLst>
                              <p:par>
                                <p:cTn id="28" presetID="9" presetClass="entr" presetSubtype="0" fill="hold" nodeType="afterEffect">
                                  <p:stCondLst>
                                    <p:cond delay="0"/>
                                  </p:stCondLst>
                                  <p:childTnLst>
                                    <p:set>
                                      <p:cBhvr>
                                        <p:cTn id="29" dur="1" fill="hold">
                                          <p:stCondLst>
                                            <p:cond delay="0"/>
                                          </p:stCondLst>
                                        </p:cTn>
                                        <p:tgtEl>
                                          <p:spTgt spid="5">
                                            <p:txEl>
                                              <p:pRg st="6" end="6"/>
                                            </p:txEl>
                                          </p:spTgt>
                                        </p:tgtEl>
                                        <p:attrNameLst>
                                          <p:attrName>style.visibility</p:attrName>
                                        </p:attrNameLst>
                                      </p:cBhvr>
                                      <p:to>
                                        <p:strVal val="visible"/>
                                      </p:to>
                                    </p:set>
                                    <p:animEffect transition="in" filter="dissolve">
                                      <p:cBhvr>
                                        <p:cTn id="30" dur="500"/>
                                        <p:tgtEl>
                                          <p:spTgt spid="5">
                                            <p:txEl>
                                              <p:pRg st="6" end="6"/>
                                            </p:txEl>
                                          </p:spTgt>
                                        </p:tgtEl>
                                      </p:cBhvr>
                                    </p:animEffect>
                                  </p:childTnLst>
                                </p:cTn>
                              </p:par>
                            </p:childTnLst>
                          </p:cTn>
                        </p:par>
                        <p:par>
                          <p:cTn id="31" fill="hold">
                            <p:stCondLst>
                              <p:cond delay="1500"/>
                            </p:stCondLst>
                            <p:childTnLst>
                              <p:par>
                                <p:cTn id="32" presetID="9" presetClass="entr" presetSubtype="0" fill="hold" nodeType="afterEffect">
                                  <p:stCondLst>
                                    <p:cond delay="0"/>
                                  </p:stCondLst>
                                  <p:childTnLst>
                                    <p:set>
                                      <p:cBhvr>
                                        <p:cTn id="33" dur="1" fill="hold">
                                          <p:stCondLst>
                                            <p:cond delay="0"/>
                                          </p:stCondLst>
                                        </p:cTn>
                                        <p:tgtEl>
                                          <p:spTgt spid="5">
                                            <p:txEl>
                                              <p:pRg st="7" end="7"/>
                                            </p:txEl>
                                          </p:spTgt>
                                        </p:tgtEl>
                                        <p:attrNameLst>
                                          <p:attrName>style.visibility</p:attrName>
                                        </p:attrNameLst>
                                      </p:cBhvr>
                                      <p:to>
                                        <p:strVal val="visible"/>
                                      </p:to>
                                    </p:set>
                                    <p:animEffect transition="in" filter="dissolve">
                                      <p:cBhvr>
                                        <p:cTn id="34" dur="500"/>
                                        <p:tgtEl>
                                          <p:spTgt spid="5">
                                            <p:txEl>
                                              <p:pRg st="7" end="7"/>
                                            </p:txEl>
                                          </p:spTgt>
                                        </p:tgtEl>
                                      </p:cBhvr>
                                    </p:animEffect>
                                  </p:childTnLst>
                                </p:cTn>
                              </p:par>
                            </p:childTnLst>
                          </p:cTn>
                        </p:par>
                        <p:par>
                          <p:cTn id="35" fill="hold">
                            <p:stCondLst>
                              <p:cond delay="2000"/>
                            </p:stCondLst>
                            <p:childTnLst>
                              <p:par>
                                <p:cTn id="36" presetID="9" presetClass="entr" presetSubtype="0" fill="hold" nodeType="afterEffect">
                                  <p:stCondLst>
                                    <p:cond delay="0"/>
                                  </p:stCondLst>
                                  <p:childTnLst>
                                    <p:set>
                                      <p:cBhvr>
                                        <p:cTn id="37" dur="1" fill="hold">
                                          <p:stCondLst>
                                            <p:cond delay="0"/>
                                          </p:stCondLst>
                                        </p:cTn>
                                        <p:tgtEl>
                                          <p:spTgt spid="5">
                                            <p:txEl>
                                              <p:pRg st="8" end="8"/>
                                            </p:txEl>
                                          </p:spTgt>
                                        </p:tgtEl>
                                        <p:attrNameLst>
                                          <p:attrName>style.visibility</p:attrName>
                                        </p:attrNameLst>
                                      </p:cBhvr>
                                      <p:to>
                                        <p:strVal val="visible"/>
                                      </p:to>
                                    </p:set>
                                    <p:animEffect transition="in" filter="dissolve">
                                      <p:cBhvr>
                                        <p:cTn id="38" dur="500"/>
                                        <p:tgtEl>
                                          <p:spTgt spid="5">
                                            <p:txEl>
                                              <p:pRg st="8" end="8"/>
                                            </p:txEl>
                                          </p:spTgt>
                                        </p:tgtEl>
                                      </p:cBhvr>
                                    </p:animEffect>
                                  </p:childTnLst>
                                </p:cTn>
                              </p:par>
                            </p:childTnLst>
                          </p:cTn>
                        </p:par>
                        <p:par>
                          <p:cTn id="39" fill="hold">
                            <p:stCondLst>
                              <p:cond delay="2500"/>
                            </p:stCondLst>
                            <p:childTnLst>
                              <p:par>
                                <p:cTn id="40" presetID="9" presetClass="entr" presetSubtype="0" fill="hold" nodeType="afterEffect">
                                  <p:stCondLst>
                                    <p:cond delay="0"/>
                                  </p:stCondLst>
                                  <p:childTnLst>
                                    <p:set>
                                      <p:cBhvr>
                                        <p:cTn id="41" dur="1" fill="hold">
                                          <p:stCondLst>
                                            <p:cond delay="0"/>
                                          </p:stCondLst>
                                        </p:cTn>
                                        <p:tgtEl>
                                          <p:spTgt spid="5">
                                            <p:txEl>
                                              <p:pRg st="9" end="9"/>
                                            </p:txEl>
                                          </p:spTgt>
                                        </p:tgtEl>
                                        <p:attrNameLst>
                                          <p:attrName>style.visibility</p:attrName>
                                        </p:attrNameLst>
                                      </p:cBhvr>
                                      <p:to>
                                        <p:strVal val="visible"/>
                                      </p:to>
                                    </p:set>
                                    <p:animEffect transition="in" filter="dissolve">
                                      <p:cBhvr>
                                        <p:cTn id="42" dur="500"/>
                                        <p:tgtEl>
                                          <p:spTgt spid="5">
                                            <p:txEl>
                                              <p:pRg st="9" end="9"/>
                                            </p:txEl>
                                          </p:spTgt>
                                        </p:tgtEl>
                                      </p:cBhvr>
                                    </p:animEffect>
                                  </p:childTnLst>
                                </p:cTn>
                              </p:par>
                            </p:childTnLst>
                          </p:cTn>
                        </p:par>
                        <p:par>
                          <p:cTn id="43" fill="hold">
                            <p:stCondLst>
                              <p:cond delay="3000"/>
                            </p:stCondLst>
                            <p:childTnLst>
                              <p:par>
                                <p:cTn id="44" presetID="9" presetClass="entr" presetSubtype="0" fill="hold" nodeType="afterEffect">
                                  <p:stCondLst>
                                    <p:cond delay="0"/>
                                  </p:stCondLst>
                                  <p:childTnLst>
                                    <p:set>
                                      <p:cBhvr>
                                        <p:cTn id="45" dur="1" fill="hold">
                                          <p:stCondLst>
                                            <p:cond delay="0"/>
                                          </p:stCondLst>
                                        </p:cTn>
                                        <p:tgtEl>
                                          <p:spTgt spid="5">
                                            <p:txEl>
                                              <p:pRg st="10" end="10"/>
                                            </p:txEl>
                                          </p:spTgt>
                                        </p:tgtEl>
                                        <p:attrNameLst>
                                          <p:attrName>style.visibility</p:attrName>
                                        </p:attrNameLst>
                                      </p:cBhvr>
                                      <p:to>
                                        <p:strVal val="visible"/>
                                      </p:to>
                                    </p:set>
                                    <p:animEffect transition="in" filter="dissolve">
                                      <p:cBhvr>
                                        <p:cTn id="46" dur="500"/>
                                        <p:tgtEl>
                                          <p:spTgt spid="5">
                                            <p:txEl>
                                              <p:pRg st="10" end="10"/>
                                            </p:txEl>
                                          </p:spTgt>
                                        </p:tgtEl>
                                      </p:cBhvr>
                                    </p:animEffect>
                                  </p:childTnLst>
                                </p:cTn>
                              </p:par>
                            </p:childTnLst>
                          </p:cTn>
                        </p:par>
                        <p:par>
                          <p:cTn id="47" fill="hold">
                            <p:stCondLst>
                              <p:cond delay="3500"/>
                            </p:stCondLst>
                            <p:childTnLst>
                              <p:par>
                                <p:cTn id="48" presetID="9" presetClass="entr" presetSubtype="0" fill="hold" nodeType="afterEffect">
                                  <p:stCondLst>
                                    <p:cond delay="0"/>
                                  </p:stCondLst>
                                  <p:childTnLst>
                                    <p:set>
                                      <p:cBhvr>
                                        <p:cTn id="49" dur="1" fill="hold">
                                          <p:stCondLst>
                                            <p:cond delay="0"/>
                                          </p:stCondLst>
                                        </p:cTn>
                                        <p:tgtEl>
                                          <p:spTgt spid="5">
                                            <p:txEl>
                                              <p:pRg st="11" end="11"/>
                                            </p:txEl>
                                          </p:spTgt>
                                        </p:tgtEl>
                                        <p:attrNameLst>
                                          <p:attrName>style.visibility</p:attrName>
                                        </p:attrNameLst>
                                      </p:cBhvr>
                                      <p:to>
                                        <p:strVal val="visible"/>
                                      </p:to>
                                    </p:set>
                                    <p:animEffect transition="in" filter="dissolve">
                                      <p:cBhvr>
                                        <p:cTn id="50" dur="500"/>
                                        <p:tgtEl>
                                          <p:spTgt spid="5">
                                            <p:txEl>
                                              <p:pRg st="11" end="11"/>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18" presetClass="entr" presetSubtype="3" fill="hold" nodeType="clickEffect">
                                  <p:stCondLst>
                                    <p:cond delay="0"/>
                                  </p:stCondLst>
                                  <p:childTnLst>
                                    <p:set>
                                      <p:cBhvr>
                                        <p:cTn id="54" dur="1" fill="hold">
                                          <p:stCondLst>
                                            <p:cond delay="0"/>
                                          </p:stCondLst>
                                        </p:cTn>
                                        <p:tgtEl>
                                          <p:spTgt spid="7">
                                            <p:txEl>
                                              <p:pRg st="0" end="0"/>
                                            </p:txEl>
                                          </p:spTgt>
                                        </p:tgtEl>
                                        <p:attrNameLst>
                                          <p:attrName>style.visibility</p:attrName>
                                        </p:attrNameLst>
                                      </p:cBhvr>
                                      <p:to>
                                        <p:strVal val="visible"/>
                                      </p:to>
                                    </p:set>
                                    <p:animEffect transition="in" filter="strips(upRight)">
                                      <p:cBhvr>
                                        <p:cTn id="55" dur="75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5A34FE1-1B1E-2852-BC04-563BBE23E897}"/>
              </a:ext>
            </a:extLst>
          </p:cNvPr>
          <p:cNvSpPr/>
          <p:nvPr/>
        </p:nvSpPr>
        <p:spPr>
          <a:xfrm>
            <a:off x="489528" y="399424"/>
            <a:ext cx="8263288" cy="707886"/>
          </a:xfrm>
          <a:prstGeom prst="rect">
            <a:avLst/>
          </a:prstGeom>
          <a:noFill/>
        </p:spPr>
        <p:txBody>
          <a:bodyPr wrap="none" lIns="91440" tIns="45720" rIns="91440" bIns="45720">
            <a:spAutoFit/>
          </a:bodyPr>
          <a:lstStyle/>
          <a:p>
            <a:pPr algn="ctr"/>
            <a:r>
              <a:rPr lang="en-US" sz="4000" b="1" cap="none" spc="0" dirty="0">
                <a:ln w="22225">
                  <a:solidFill>
                    <a:srgbClr val="0000FF"/>
                  </a:solidFill>
                  <a:prstDash val="solid"/>
                </a:ln>
                <a:solidFill>
                  <a:schemeClr val="accent1">
                    <a:lumMod val="20000"/>
                    <a:lumOff val="80000"/>
                  </a:schemeClr>
                </a:solidFill>
                <a:effectLst/>
              </a:rPr>
              <a:t>Minimum Vertex Cover: Binary Search</a:t>
            </a:r>
          </a:p>
        </p:txBody>
      </p:sp>
      <p:sp>
        <p:nvSpPr>
          <p:cNvPr id="6" name="TextBox 5">
            <a:extLst>
              <a:ext uri="{FF2B5EF4-FFF2-40B4-BE49-F238E27FC236}">
                <a16:creationId xmlns:a16="http://schemas.microsoft.com/office/drawing/2014/main" id="{AE29D3A8-8D53-DE0B-1E7F-3384C10E21C9}"/>
              </a:ext>
            </a:extLst>
          </p:cNvPr>
          <p:cNvSpPr txBox="1"/>
          <p:nvPr/>
        </p:nvSpPr>
        <p:spPr>
          <a:xfrm>
            <a:off x="489527" y="1289831"/>
            <a:ext cx="11476331" cy="4524315"/>
          </a:xfrm>
          <a:prstGeom prst="rect">
            <a:avLst/>
          </a:prstGeom>
          <a:noFill/>
        </p:spPr>
        <p:txBody>
          <a:bodyPr wrap="square">
            <a:spAutoFit/>
          </a:bodyPr>
          <a:lstStyle/>
          <a:p>
            <a:r>
              <a:rPr lang="en-US" b="1" i="0" dirty="0">
                <a:solidFill>
                  <a:srgbClr val="273239"/>
                </a:solidFill>
                <a:effectLst/>
                <a:latin typeface="Nunito" pitchFamily="2" charset="0"/>
              </a:rPr>
              <a:t>Method 2 (Binary Search)</a:t>
            </a:r>
            <a:r>
              <a:rPr lang="en-US" b="0" i="0" dirty="0">
                <a:solidFill>
                  <a:srgbClr val="273239"/>
                </a:solidFill>
                <a:effectLst/>
                <a:latin typeface="Nunito" pitchFamily="2" charset="0"/>
              </a:rPr>
              <a:t> </a:t>
            </a:r>
          </a:p>
          <a:p>
            <a:endParaRPr lang="en-US" dirty="0">
              <a:solidFill>
                <a:srgbClr val="273239"/>
              </a:solidFill>
              <a:latin typeface="Nunito" pitchFamily="2" charset="0"/>
            </a:endParaRPr>
          </a:p>
          <a:p>
            <a:r>
              <a:rPr lang="en-US" b="0" i="0" dirty="0">
                <a:solidFill>
                  <a:srgbClr val="273239"/>
                </a:solidFill>
                <a:effectLst/>
                <a:latin typeface="Nunito" pitchFamily="2" charset="0"/>
              </a:rPr>
              <a:t>If we generate 2</a:t>
            </a:r>
            <a:r>
              <a:rPr lang="en-US" b="0" i="0" baseline="30000" dirty="0">
                <a:solidFill>
                  <a:srgbClr val="273239"/>
                </a:solidFill>
                <a:effectLst/>
                <a:latin typeface="Nunito" pitchFamily="2" charset="0"/>
              </a:rPr>
              <a:t>V</a:t>
            </a:r>
            <a:r>
              <a:rPr lang="en-US" b="0" i="0" dirty="0">
                <a:solidFill>
                  <a:srgbClr val="273239"/>
                </a:solidFill>
                <a:effectLst/>
                <a:latin typeface="Nunito" pitchFamily="2" charset="0"/>
              </a:rPr>
              <a:t> subsets </a:t>
            </a:r>
          </a:p>
          <a:p>
            <a:r>
              <a:rPr lang="en-US" b="0" i="0" dirty="0">
                <a:solidFill>
                  <a:srgbClr val="273239"/>
                </a:solidFill>
                <a:effectLst/>
                <a:latin typeface="Nunito" pitchFamily="2" charset="0"/>
              </a:rPr>
              <a:t>first by generating </a:t>
            </a:r>
            <a:r>
              <a:rPr lang="en-US" b="0" i="0" baseline="30000" dirty="0">
                <a:solidFill>
                  <a:srgbClr val="273239"/>
                </a:solidFill>
                <a:effectLst/>
                <a:latin typeface="Nunito" pitchFamily="2" charset="0"/>
              </a:rPr>
              <a:t>V</a:t>
            </a:r>
            <a:r>
              <a:rPr lang="en-US" b="0" i="0" dirty="0">
                <a:solidFill>
                  <a:srgbClr val="273239"/>
                </a:solidFill>
                <a:effectLst/>
                <a:latin typeface="Nunito" pitchFamily="2" charset="0"/>
              </a:rPr>
              <a:t>C</a:t>
            </a:r>
            <a:r>
              <a:rPr lang="en-US" b="0" i="0" baseline="-25000" dirty="0">
                <a:solidFill>
                  <a:srgbClr val="273239"/>
                </a:solidFill>
                <a:effectLst/>
                <a:latin typeface="Nunito" pitchFamily="2" charset="0"/>
              </a:rPr>
              <a:t>V</a:t>
            </a:r>
            <a:r>
              <a:rPr lang="en-US" b="0" i="0" dirty="0">
                <a:solidFill>
                  <a:srgbClr val="273239"/>
                </a:solidFill>
                <a:effectLst/>
                <a:latin typeface="Nunito" pitchFamily="2" charset="0"/>
              </a:rPr>
              <a:t> subsets, </a:t>
            </a:r>
          </a:p>
          <a:p>
            <a:r>
              <a:rPr lang="en-US" b="0" i="0" dirty="0">
                <a:solidFill>
                  <a:srgbClr val="273239"/>
                </a:solidFill>
                <a:effectLst/>
                <a:latin typeface="Nunito" pitchFamily="2" charset="0"/>
              </a:rPr>
              <a:t>then </a:t>
            </a:r>
            <a:r>
              <a:rPr lang="en-US" b="0" i="0" baseline="30000" dirty="0">
                <a:solidFill>
                  <a:srgbClr val="273239"/>
                </a:solidFill>
                <a:effectLst/>
                <a:latin typeface="Nunito" pitchFamily="2" charset="0"/>
              </a:rPr>
              <a:t>V</a:t>
            </a:r>
            <a:r>
              <a:rPr lang="en-US" b="0" i="0" dirty="0">
                <a:solidFill>
                  <a:srgbClr val="273239"/>
                </a:solidFill>
                <a:effectLst/>
                <a:latin typeface="Nunito" pitchFamily="2" charset="0"/>
              </a:rPr>
              <a:t>C</a:t>
            </a:r>
            <a:r>
              <a:rPr lang="en-US" b="0" i="0" baseline="-25000" dirty="0">
                <a:solidFill>
                  <a:srgbClr val="273239"/>
                </a:solidFill>
                <a:effectLst/>
                <a:latin typeface="Nunito" pitchFamily="2" charset="0"/>
              </a:rPr>
              <a:t>(V-1)</a:t>
            </a:r>
            <a:r>
              <a:rPr lang="en-US" b="0" i="0" dirty="0">
                <a:solidFill>
                  <a:srgbClr val="273239"/>
                </a:solidFill>
                <a:effectLst/>
                <a:latin typeface="Nunito" pitchFamily="2" charset="0"/>
              </a:rPr>
              <a:t> subsets, </a:t>
            </a:r>
          </a:p>
          <a:p>
            <a:r>
              <a:rPr lang="en-US" b="0" i="0" dirty="0">
                <a:solidFill>
                  <a:srgbClr val="273239"/>
                </a:solidFill>
                <a:effectLst/>
                <a:latin typeface="Nunito" pitchFamily="2" charset="0"/>
              </a:rPr>
              <a:t>and so on </a:t>
            </a:r>
            <a:r>
              <a:rPr lang="en-US" b="0" i="0" dirty="0" err="1">
                <a:solidFill>
                  <a:srgbClr val="273239"/>
                </a:solidFill>
                <a:effectLst/>
                <a:latin typeface="Nunito" pitchFamily="2" charset="0"/>
              </a:rPr>
              <a:t>upto</a:t>
            </a:r>
            <a:r>
              <a:rPr lang="en-US" b="0" i="0" dirty="0">
                <a:solidFill>
                  <a:srgbClr val="273239"/>
                </a:solidFill>
                <a:effectLst/>
                <a:latin typeface="Nunito" pitchFamily="2" charset="0"/>
              </a:rPr>
              <a:t> </a:t>
            </a:r>
            <a:r>
              <a:rPr lang="en-US" b="0" i="0" baseline="30000" dirty="0">
                <a:solidFill>
                  <a:srgbClr val="273239"/>
                </a:solidFill>
                <a:effectLst/>
                <a:latin typeface="Nunito" pitchFamily="2" charset="0"/>
              </a:rPr>
              <a:t>V</a:t>
            </a:r>
            <a:r>
              <a:rPr lang="en-US" b="0" i="0" dirty="0">
                <a:solidFill>
                  <a:srgbClr val="273239"/>
                </a:solidFill>
                <a:effectLst/>
                <a:latin typeface="Nunito" pitchFamily="2" charset="0"/>
              </a:rPr>
              <a:t>C</a:t>
            </a:r>
            <a:r>
              <a:rPr lang="en-US" b="0" i="0" baseline="-25000" dirty="0">
                <a:solidFill>
                  <a:srgbClr val="273239"/>
                </a:solidFill>
                <a:effectLst/>
                <a:latin typeface="Nunito" pitchFamily="2" charset="0"/>
              </a:rPr>
              <a:t>0</a:t>
            </a:r>
            <a:r>
              <a:rPr lang="en-US" b="0" i="0" dirty="0">
                <a:solidFill>
                  <a:srgbClr val="273239"/>
                </a:solidFill>
                <a:effectLst/>
                <a:latin typeface="Nunito" pitchFamily="2" charset="0"/>
              </a:rPr>
              <a:t> subsets</a:t>
            </a:r>
          </a:p>
          <a:p>
            <a:r>
              <a:rPr lang="en-US" b="0" i="0" dirty="0">
                <a:solidFill>
                  <a:srgbClr val="273239"/>
                </a:solidFill>
                <a:effectLst/>
                <a:latin typeface="Nunito" pitchFamily="2" charset="0"/>
              </a:rPr>
              <a:t>(2</a:t>
            </a:r>
            <a:r>
              <a:rPr lang="en-US" b="0" i="0" baseline="30000" dirty="0">
                <a:solidFill>
                  <a:srgbClr val="273239"/>
                </a:solidFill>
                <a:effectLst/>
                <a:latin typeface="Nunito" pitchFamily="2" charset="0"/>
              </a:rPr>
              <a:t>V</a:t>
            </a:r>
            <a:r>
              <a:rPr lang="en-US" b="0" i="0" dirty="0">
                <a:solidFill>
                  <a:srgbClr val="273239"/>
                </a:solidFill>
                <a:effectLst/>
                <a:latin typeface="Nunito" pitchFamily="2" charset="0"/>
              </a:rPr>
              <a:t> = </a:t>
            </a:r>
            <a:r>
              <a:rPr lang="en-US" b="0" i="0" baseline="30000" dirty="0">
                <a:solidFill>
                  <a:srgbClr val="273239"/>
                </a:solidFill>
                <a:effectLst/>
                <a:latin typeface="Nunito" pitchFamily="2" charset="0"/>
              </a:rPr>
              <a:t>V</a:t>
            </a:r>
            <a:r>
              <a:rPr lang="en-US" b="0" i="0" dirty="0">
                <a:solidFill>
                  <a:srgbClr val="273239"/>
                </a:solidFill>
                <a:effectLst/>
                <a:latin typeface="Nunito" pitchFamily="2" charset="0"/>
              </a:rPr>
              <a:t>C</a:t>
            </a:r>
            <a:r>
              <a:rPr lang="en-US" b="0" i="0" baseline="-25000" dirty="0">
                <a:solidFill>
                  <a:srgbClr val="273239"/>
                </a:solidFill>
                <a:effectLst/>
                <a:latin typeface="Nunito" pitchFamily="2" charset="0"/>
              </a:rPr>
              <a:t>V</a:t>
            </a:r>
            <a:r>
              <a:rPr lang="en-US" b="0" i="0" dirty="0">
                <a:solidFill>
                  <a:srgbClr val="273239"/>
                </a:solidFill>
                <a:effectLst/>
                <a:latin typeface="Nunito" pitchFamily="2" charset="0"/>
              </a:rPr>
              <a:t> + </a:t>
            </a:r>
            <a:r>
              <a:rPr lang="en-US" b="0" i="0" baseline="30000" dirty="0">
                <a:solidFill>
                  <a:srgbClr val="273239"/>
                </a:solidFill>
                <a:effectLst/>
                <a:latin typeface="Nunito" pitchFamily="2" charset="0"/>
              </a:rPr>
              <a:t>V</a:t>
            </a:r>
            <a:r>
              <a:rPr lang="en-US" b="0" i="0" dirty="0">
                <a:solidFill>
                  <a:srgbClr val="273239"/>
                </a:solidFill>
                <a:effectLst/>
                <a:latin typeface="Nunito" pitchFamily="2" charset="0"/>
              </a:rPr>
              <a:t>C</a:t>
            </a:r>
            <a:r>
              <a:rPr lang="en-US" b="0" i="0" baseline="-25000" dirty="0">
                <a:solidFill>
                  <a:srgbClr val="273239"/>
                </a:solidFill>
                <a:effectLst/>
                <a:latin typeface="Nunito" pitchFamily="2" charset="0"/>
              </a:rPr>
              <a:t>(V-1)</a:t>
            </a:r>
            <a:r>
              <a:rPr lang="en-US" b="0" i="0" dirty="0">
                <a:solidFill>
                  <a:srgbClr val="273239"/>
                </a:solidFill>
                <a:effectLst/>
                <a:latin typeface="Nunito" pitchFamily="2" charset="0"/>
              </a:rPr>
              <a:t> + ... + </a:t>
            </a:r>
            <a:r>
              <a:rPr lang="en-US" b="0" i="0" baseline="30000" dirty="0">
                <a:solidFill>
                  <a:srgbClr val="273239"/>
                </a:solidFill>
                <a:effectLst/>
                <a:latin typeface="Nunito" pitchFamily="2" charset="0"/>
              </a:rPr>
              <a:t>V</a:t>
            </a:r>
            <a:r>
              <a:rPr lang="en-US" b="0" i="0" dirty="0">
                <a:solidFill>
                  <a:srgbClr val="273239"/>
                </a:solidFill>
                <a:effectLst/>
                <a:latin typeface="Nunito" pitchFamily="2" charset="0"/>
              </a:rPr>
              <a:t>C</a:t>
            </a:r>
            <a:r>
              <a:rPr lang="en-US" b="0" i="0" baseline="-25000" dirty="0">
                <a:solidFill>
                  <a:srgbClr val="273239"/>
                </a:solidFill>
                <a:effectLst/>
                <a:latin typeface="Nunito" pitchFamily="2" charset="0"/>
              </a:rPr>
              <a:t>1</a:t>
            </a:r>
            <a:r>
              <a:rPr lang="en-US" b="0" i="0" dirty="0">
                <a:solidFill>
                  <a:srgbClr val="273239"/>
                </a:solidFill>
                <a:effectLst/>
                <a:latin typeface="Nunito" pitchFamily="2" charset="0"/>
              </a:rPr>
              <a:t> + </a:t>
            </a:r>
            <a:r>
              <a:rPr lang="en-US" b="0" i="0" baseline="30000" dirty="0">
                <a:solidFill>
                  <a:srgbClr val="273239"/>
                </a:solidFill>
                <a:effectLst/>
                <a:latin typeface="Nunito" pitchFamily="2" charset="0"/>
              </a:rPr>
              <a:t>V</a:t>
            </a:r>
            <a:r>
              <a:rPr lang="en-US" b="0" i="0" dirty="0">
                <a:solidFill>
                  <a:srgbClr val="273239"/>
                </a:solidFill>
                <a:effectLst/>
                <a:latin typeface="Nunito" pitchFamily="2" charset="0"/>
              </a:rPr>
              <a:t>C</a:t>
            </a:r>
            <a:r>
              <a:rPr lang="en-US" b="0" i="0" baseline="-25000" dirty="0">
                <a:solidFill>
                  <a:srgbClr val="273239"/>
                </a:solidFill>
                <a:effectLst/>
                <a:latin typeface="Nunito" pitchFamily="2" charset="0"/>
              </a:rPr>
              <a:t>0</a:t>
            </a:r>
            <a:r>
              <a:rPr lang="en-US" b="0" i="0" dirty="0">
                <a:solidFill>
                  <a:srgbClr val="273239"/>
                </a:solidFill>
                <a:effectLst/>
                <a:latin typeface="Nunito" pitchFamily="2" charset="0"/>
              </a:rPr>
              <a:t>). </a:t>
            </a:r>
          </a:p>
          <a:p>
            <a:endParaRPr lang="en-US" dirty="0">
              <a:solidFill>
                <a:srgbClr val="273239"/>
              </a:solidFill>
              <a:latin typeface="Nunito" pitchFamily="2" charset="0"/>
            </a:endParaRPr>
          </a:p>
          <a:p>
            <a:r>
              <a:rPr lang="en-US" b="0" i="0" dirty="0">
                <a:solidFill>
                  <a:srgbClr val="273239"/>
                </a:solidFill>
                <a:effectLst/>
                <a:latin typeface="Nunito" pitchFamily="2" charset="0"/>
              </a:rPr>
              <a:t>Our objective is now to find the minimum k such that at least one subset of size 'k' amongst </a:t>
            </a:r>
            <a:r>
              <a:rPr lang="en-US" b="0" i="0" baseline="30000" dirty="0" err="1">
                <a:solidFill>
                  <a:srgbClr val="273239"/>
                </a:solidFill>
                <a:effectLst/>
                <a:latin typeface="Nunito" pitchFamily="2" charset="0"/>
              </a:rPr>
              <a:t>V</a:t>
            </a:r>
            <a:r>
              <a:rPr lang="en-US" b="0" i="0" dirty="0" err="1">
                <a:solidFill>
                  <a:srgbClr val="273239"/>
                </a:solidFill>
                <a:effectLst/>
                <a:latin typeface="Nunito" pitchFamily="2" charset="0"/>
              </a:rPr>
              <a:t>C</a:t>
            </a:r>
            <a:r>
              <a:rPr lang="en-US" b="0" i="0" baseline="-25000" dirty="0" err="1">
                <a:solidFill>
                  <a:srgbClr val="273239"/>
                </a:solidFill>
                <a:effectLst/>
                <a:latin typeface="Nunito" pitchFamily="2" charset="0"/>
              </a:rPr>
              <a:t>k</a:t>
            </a:r>
            <a:r>
              <a:rPr lang="en-US" b="0" i="0" dirty="0">
                <a:solidFill>
                  <a:srgbClr val="273239"/>
                </a:solidFill>
                <a:effectLst/>
                <a:latin typeface="Nunito" pitchFamily="2" charset="0"/>
              </a:rPr>
              <a:t> subsets is a vertex cover </a:t>
            </a:r>
          </a:p>
          <a:p>
            <a:endParaRPr lang="en-US" dirty="0">
              <a:solidFill>
                <a:srgbClr val="273239"/>
              </a:solidFill>
              <a:latin typeface="Nunito" pitchFamily="2" charset="0"/>
            </a:endParaRPr>
          </a:p>
          <a:p>
            <a:endParaRPr lang="en-US" dirty="0">
              <a:solidFill>
                <a:srgbClr val="273239"/>
              </a:solidFill>
              <a:latin typeface="Nunito" pitchFamily="2" charset="0"/>
            </a:endParaRPr>
          </a:p>
          <a:p>
            <a:r>
              <a:rPr lang="en-US" b="0" i="0" dirty="0">
                <a:solidFill>
                  <a:srgbClr val="273239"/>
                </a:solidFill>
                <a:effectLst/>
                <a:latin typeface="Nunito" pitchFamily="2" charset="0"/>
              </a:rPr>
              <a:t>If minimum size vertex cover is of size k, then there will exist a vertex cover of all sizes more than k. </a:t>
            </a:r>
          </a:p>
          <a:p>
            <a:r>
              <a:rPr lang="en-US" b="0" i="0" dirty="0">
                <a:solidFill>
                  <a:srgbClr val="273239"/>
                </a:solidFill>
                <a:effectLst/>
                <a:latin typeface="Nunito" pitchFamily="2" charset="0"/>
              </a:rPr>
              <a:t>That is, there will be a vertex cover of size k + 1, k + 2, k + 3, ..., n. </a:t>
            </a:r>
          </a:p>
          <a:p>
            <a:endParaRPr lang="en-US" dirty="0">
              <a:solidFill>
                <a:srgbClr val="273239"/>
              </a:solidFill>
              <a:latin typeface="Nunito" pitchFamily="2" charset="0"/>
            </a:endParaRPr>
          </a:p>
          <a:p>
            <a:r>
              <a:rPr lang="en-US" b="0" i="0" dirty="0">
                <a:solidFill>
                  <a:srgbClr val="273239"/>
                </a:solidFill>
                <a:effectLst/>
                <a:latin typeface="Nunito" pitchFamily="2" charset="0"/>
              </a:rPr>
              <a:t> </a:t>
            </a:r>
            <a:endParaRPr lang="en-IN" dirty="0"/>
          </a:p>
        </p:txBody>
      </p:sp>
    </p:spTree>
    <p:extLst>
      <p:ext uri="{BB962C8B-B14F-4D97-AF65-F5344CB8AC3E}">
        <p14:creationId xmlns:p14="http://schemas.microsoft.com/office/powerpoint/2010/main" val="4180366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animEffect transition="in" filter="barn(inVertical)">
                                      <p:cBhvr>
                                        <p:cTn id="7" dur="500"/>
                                        <p:tgtEl>
                                          <p:spTgt spid="6">
                                            <p:txEl>
                                              <p:pRg st="2" end="2"/>
                                            </p:txEl>
                                          </p:spTgt>
                                        </p:tgtEl>
                                      </p:cBhvr>
                                    </p:animEffect>
                                  </p:childTnLst>
                                </p:cTn>
                              </p:par>
                            </p:childTnLst>
                          </p:cTn>
                        </p:par>
                        <p:par>
                          <p:cTn id="8" fill="hold">
                            <p:stCondLst>
                              <p:cond delay="500"/>
                            </p:stCondLst>
                            <p:childTnLst>
                              <p:par>
                                <p:cTn id="9" presetID="16" presetClass="entr" presetSubtype="21" fill="hold" nodeType="afterEffect">
                                  <p:stCondLst>
                                    <p:cond delay="0"/>
                                  </p:stCondLst>
                                  <p:childTnLst>
                                    <p:set>
                                      <p:cBhvr>
                                        <p:cTn id="10" dur="1" fill="hold">
                                          <p:stCondLst>
                                            <p:cond delay="0"/>
                                          </p:stCondLst>
                                        </p:cTn>
                                        <p:tgtEl>
                                          <p:spTgt spid="6">
                                            <p:txEl>
                                              <p:pRg st="3" end="3"/>
                                            </p:txEl>
                                          </p:spTgt>
                                        </p:tgtEl>
                                        <p:attrNameLst>
                                          <p:attrName>style.visibility</p:attrName>
                                        </p:attrNameLst>
                                      </p:cBhvr>
                                      <p:to>
                                        <p:strVal val="visible"/>
                                      </p:to>
                                    </p:set>
                                    <p:animEffect transition="in" filter="barn(inVertical)">
                                      <p:cBhvr>
                                        <p:cTn id="11" dur="500"/>
                                        <p:tgtEl>
                                          <p:spTgt spid="6">
                                            <p:txEl>
                                              <p:pRg st="3" end="3"/>
                                            </p:txEl>
                                          </p:spTgt>
                                        </p:tgtEl>
                                      </p:cBhvr>
                                    </p:animEffect>
                                  </p:childTnLst>
                                </p:cTn>
                              </p:par>
                            </p:childTnLst>
                          </p:cTn>
                        </p:par>
                        <p:par>
                          <p:cTn id="12" fill="hold">
                            <p:stCondLst>
                              <p:cond delay="1000"/>
                            </p:stCondLst>
                            <p:childTnLst>
                              <p:par>
                                <p:cTn id="13" presetID="16" presetClass="entr" presetSubtype="21" fill="hold" nodeType="after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animEffect transition="in" filter="barn(inVertical)">
                                      <p:cBhvr>
                                        <p:cTn id="15" dur="500"/>
                                        <p:tgtEl>
                                          <p:spTgt spid="6">
                                            <p:txEl>
                                              <p:pRg st="4" end="4"/>
                                            </p:txEl>
                                          </p:spTgt>
                                        </p:tgtEl>
                                      </p:cBhvr>
                                    </p:animEffect>
                                  </p:childTnLst>
                                </p:cTn>
                              </p:par>
                            </p:childTnLst>
                          </p:cTn>
                        </p:par>
                        <p:par>
                          <p:cTn id="16" fill="hold">
                            <p:stCondLst>
                              <p:cond delay="1500"/>
                            </p:stCondLst>
                            <p:childTnLst>
                              <p:par>
                                <p:cTn id="17" presetID="16" presetClass="entr" presetSubtype="21" fill="hold" nodeType="afterEffect">
                                  <p:stCondLst>
                                    <p:cond delay="0"/>
                                  </p:stCondLst>
                                  <p:childTnLst>
                                    <p:set>
                                      <p:cBhvr>
                                        <p:cTn id="18" dur="1" fill="hold">
                                          <p:stCondLst>
                                            <p:cond delay="0"/>
                                          </p:stCondLst>
                                        </p:cTn>
                                        <p:tgtEl>
                                          <p:spTgt spid="6">
                                            <p:txEl>
                                              <p:pRg st="5" end="5"/>
                                            </p:txEl>
                                          </p:spTgt>
                                        </p:tgtEl>
                                        <p:attrNameLst>
                                          <p:attrName>style.visibility</p:attrName>
                                        </p:attrNameLst>
                                      </p:cBhvr>
                                      <p:to>
                                        <p:strVal val="visible"/>
                                      </p:to>
                                    </p:set>
                                    <p:animEffect transition="in" filter="barn(inVertical)">
                                      <p:cBhvr>
                                        <p:cTn id="19" dur="500"/>
                                        <p:tgtEl>
                                          <p:spTgt spid="6">
                                            <p:txEl>
                                              <p:pRg st="5" end="5"/>
                                            </p:txEl>
                                          </p:spTgt>
                                        </p:tgtEl>
                                      </p:cBhvr>
                                    </p:animEffect>
                                  </p:childTnLst>
                                </p:cTn>
                              </p:par>
                            </p:childTnLst>
                          </p:cTn>
                        </p:par>
                        <p:par>
                          <p:cTn id="20" fill="hold">
                            <p:stCondLst>
                              <p:cond delay="2000"/>
                            </p:stCondLst>
                            <p:childTnLst>
                              <p:par>
                                <p:cTn id="21" presetID="16" presetClass="entr" presetSubtype="21" fill="hold" nodeType="afterEffect">
                                  <p:stCondLst>
                                    <p:cond delay="0"/>
                                  </p:stCondLst>
                                  <p:childTnLst>
                                    <p:set>
                                      <p:cBhvr>
                                        <p:cTn id="22" dur="1" fill="hold">
                                          <p:stCondLst>
                                            <p:cond delay="0"/>
                                          </p:stCondLst>
                                        </p:cTn>
                                        <p:tgtEl>
                                          <p:spTgt spid="6">
                                            <p:txEl>
                                              <p:pRg st="6" end="6"/>
                                            </p:txEl>
                                          </p:spTgt>
                                        </p:tgtEl>
                                        <p:attrNameLst>
                                          <p:attrName>style.visibility</p:attrName>
                                        </p:attrNameLst>
                                      </p:cBhvr>
                                      <p:to>
                                        <p:strVal val="visible"/>
                                      </p:to>
                                    </p:set>
                                    <p:animEffect transition="in" filter="barn(inVertical)">
                                      <p:cBhvr>
                                        <p:cTn id="23" dur="500"/>
                                        <p:tgtEl>
                                          <p:spTgt spid="6">
                                            <p:txEl>
                                              <p:pRg st="6" end="6"/>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1" fill="hold" nodeType="clickEffect">
                                  <p:stCondLst>
                                    <p:cond delay="0"/>
                                  </p:stCondLst>
                                  <p:childTnLst>
                                    <p:set>
                                      <p:cBhvr>
                                        <p:cTn id="27" dur="1" fill="hold">
                                          <p:stCondLst>
                                            <p:cond delay="0"/>
                                          </p:stCondLst>
                                        </p:cTn>
                                        <p:tgtEl>
                                          <p:spTgt spid="6">
                                            <p:txEl>
                                              <p:pRg st="8" end="8"/>
                                            </p:txEl>
                                          </p:spTgt>
                                        </p:tgtEl>
                                        <p:attrNameLst>
                                          <p:attrName>style.visibility</p:attrName>
                                        </p:attrNameLst>
                                      </p:cBhvr>
                                      <p:to>
                                        <p:strVal val="visible"/>
                                      </p:to>
                                    </p:set>
                                    <p:animEffect transition="in" filter="wipe(up)">
                                      <p:cBhvr>
                                        <p:cTn id="28" dur="500"/>
                                        <p:tgtEl>
                                          <p:spTgt spid="6">
                                            <p:txEl>
                                              <p:pRg st="8" end="8"/>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6">
                                            <p:txEl>
                                              <p:pRg st="11" end="11"/>
                                            </p:txEl>
                                          </p:spTgt>
                                        </p:tgtEl>
                                        <p:attrNameLst>
                                          <p:attrName>style.visibility</p:attrName>
                                        </p:attrNameLst>
                                      </p:cBhvr>
                                      <p:to>
                                        <p:strVal val="visible"/>
                                      </p:to>
                                    </p:set>
                                    <p:animEffect transition="in" filter="wipe(left)">
                                      <p:cBhvr>
                                        <p:cTn id="33" dur="500"/>
                                        <p:tgtEl>
                                          <p:spTgt spid="6">
                                            <p:txEl>
                                              <p:pRg st="11" end="11"/>
                                            </p:txEl>
                                          </p:spTgt>
                                        </p:tgtEl>
                                      </p:cBhvr>
                                    </p:animEffect>
                                  </p:childTnLst>
                                </p:cTn>
                              </p:par>
                              <p:par>
                                <p:cTn id="34" presetID="22" presetClass="entr" presetSubtype="8" fill="hold" nodeType="withEffect">
                                  <p:stCondLst>
                                    <p:cond delay="0"/>
                                  </p:stCondLst>
                                  <p:childTnLst>
                                    <p:set>
                                      <p:cBhvr>
                                        <p:cTn id="35" dur="1" fill="hold">
                                          <p:stCondLst>
                                            <p:cond delay="0"/>
                                          </p:stCondLst>
                                        </p:cTn>
                                        <p:tgtEl>
                                          <p:spTgt spid="6">
                                            <p:txEl>
                                              <p:pRg st="12" end="12"/>
                                            </p:txEl>
                                          </p:spTgt>
                                        </p:tgtEl>
                                        <p:attrNameLst>
                                          <p:attrName>style.visibility</p:attrName>
                                        </p:attrNameLst>
                                      </p:cBhvr>
                                      <p:to>
                                        <p:strVal val="visible"/>
                                      </p:to>
                                    </p:set>
                                    <p:animEffect transition="in" filter="wipe(left)">
                                      <p:cBhvr>
                                        <p:cTn id="36" dur="500"/>
                                        <p:tgtEl>
                                          <p:spTgt spid="6">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5422478-E1FD-B4D1-5ECE-46F3AEDB3253}"/>
              </a:ext>
            </a:extLst>
          </p:cNvPr>
          <p:cNvSpPr txBox="1"/>
          <p:nvPr/>
        </p:nvSpPr>
        <p:spPr>
          <a:xfrm>
            <a:off x="835741" y="1000505"/>
            <a:ext cx="9488129" cy="1477328"/>
          </a:xfrm>
          <a:prstGeom prst="rect">
            <a:avLst/>
          </a:prstGeom>
          <a:noFill/>
        </p:spPr>
        <p:txBody>
          <a:bodyPr wrap="square">
            <a:spAutoFit/>
          </a:bodyPr>
          <a:lstStyle/>
          <a:p>
            <a:r>
              <a:rPr lang="en-US" b="0" i="0" dirty="0">
                <a:solidFill>
                  <a:srgbClr val="273239"/>
                </a:solidFill>
                <a:effectLst/>
                <a:latin typeface="Nunito" pitchFamily="2" charset="0"/>
              </a:rPr>
              <a:t>Imagine a Boolean array of size n and call it  </a:t>
            </a:r>
            <a:r>
              <a:rPr lang="en-US" b="0" i="0" dirty="0" err="1">
                <a:solidFill>
                  <a:srgbClr val="273239"/>
                </a:solidFill>
                <a:effectLst/>
                <a:latin typeface="Nunito" pitchFamily="2" charset="0"/>
              </a:rPr>
              <a:t>isCover</a:t>
            </a:r>
            <a:r>
              <a:rPr lang="en-US" b="0" i="0" dirty="0">
                <a:solidFill>
                  <a:srgbClr val="273239"/>
                </a:solidFill>
                <a:effectLst/>
                <a:latin typeface="Nunito" pitchFamily="2" charset="0"/>
              </a:rPr>
              <a:t>[]. </a:t>
            </a:r>
          </a:p>
          <a:p>
            <a:endParaRPr lang="en-US" dirty="0">
              <a:solidFill>
                <a:srgbClr val="273239"/>
              </a:solidFill>
              <a:latin typeface="Nunito" pitchFamily="2" charset="0"/>
            </a:endParaRPr>
          </a:p>
          <a:p>
            <a:r>
              <a:rPr lang="en-US" b="0" i="0" dirty="0">
                <a:solidFill>
                  <a:srgbClr val="273239"/>
                </a:solidFill>
                <a:effectLst/>
                <a:latin typeface="Nunito" pitchFamily="2" charset="0"/>
              </a:rPr>
              <a:t> So, if the answer of the question; “Does a vertex cover of size x exist?” </a:t>
            </a:r>
          </a:p>
          <a:p>
            <a:r>
              <a:rPr lang="en-US" dirty="0">
                <a:solidFill>
                  <a:srgbClr val="273239"/>
                </a:solidFill>
                <a:latin typeface="Nunito" pitchFamily="2" charset="0"/>
              </a:rPr>
              <a:t> If </a:t>
            </a:r>
            <a:r>
              <a:rPr lang="en-US" b="0" i="0" dirty="0">
                <a:solidFill>
                  <a:srgbClr val="273239"/>
                </a:solidFill>
                <a:effectLst/>
                <a:latin typeface="Nunito" pitchFamily="2" charset="0"/>
              </a:rPr>
              <a:t> yes- put a '1' at </a:t>
            </a:r>
            <a:r>
              <a:rPr lang="en-US" b="0" i="0" dirty="0" err="1">
                <a:solidFill>
                  <a:srgbClr val="273239"/>
                </a:solidFill>
                <a:effectLst/>
                <a:latin typeface="Nunito" pitchFamily="2" charset="0"/>
              </a:rPr>
              <a:t>x</a:t>
            </a:r>
            <a:r>
              <a:rPr lang="en-US" b="0" i="0" baseline="30000" dirty="0" err="1">
                <a:solidFill>
                  <a:srgbClr val="273239"/>
                </a:solidFill>
                <a:effectLst/>
                <a:latin typeface="Nunito" pitchFamily="2" charset="0"/>
              </a:rPr>
              <a:t>th</a:t>
            </a:r>
            <a:r>
              <a:rPr lang="en-US" b="0" i="0" dirty="0">
                <a:solidFill>
                  <a:srgbClr val="273239"/>
                </a:solidFill>
                <a:effectLst/>
                <a:latin typeface="Nunito" pitchFamily="2" charset="0"/>
              </a:rPr>
              <a:t> position, </a:t>
            </a:r>
          </a:p>
          <a:p>
            <a:r>
              <a:rPr lang="en-US" b="0" i="0" dirty="0">
                <a:solidFill>
                  <a:srgbClr val="273239"/>
                </a:solidFill>
                <a:effectLst/>
                <a:latin typeface="Nunito" pitchFamily="2" charset="0"/>
              </a:rPr>
              <a:t>otherwise '0'. The array </a:t>
            </a:r>
            <a:r>
              <a:rPr lang="en-US" b="0" i="0" dirty="0" err="1">
                <a:solidFill>
                  <a:srgbClr val="273239"/>
                </a:solidFill>
                <a:effectLst/>
                <a:latin typeface="Nunito" pitchFamily="2" charset="0"/>
              </a:rPr>
              <a:t>isCover</a:t>
            </a:r>
            <a:r>
              <a:rPr lang="en-US" b="0" i="0" dirty="0">
                <a:solidFill>
                  <a:srgbClr val="273239"/>
                </a:solidFill>
                <a:effectLst/>
                <a:latin typeface="Nunito" pitchFamily="2" charset="0"/>
              </a:rPr>
              <a:t>[] will look like:</a:t>
            </a:r>
            <a:endParaRPr lang="en-IN" dirty="0"/>
          </a:p>
        </p:txBody>
      </p:sp>
      <p:pic>
        <p:nvPicPr>
          <p:cNvPr id="7" name="Picture 6">
            <a:extLst>
              <a:ext uri="{FF2B5EF4-FFF2-40B4-BE49-F238E27FC236}">
                <a16:creationId xmlns:a16="http://schemas.microsoft.com/office/drawing/2014/main" id="{AC61F805-8A5A-2FD5-D430-B21881A0EAE3}"/>
              </a:ext>
            </a:extLst>
          </p:cNvPr>
          <p:cNvPicPr>
            <a:picLocks noChangeAspect="1"/>
          </p:cNvPicPr>
          <p:nvPr/>
        </p:nvPicPr>
        <p:blipFill>
          <a:blip r:embed="rId2"/>
          <a:stretch>
            <a:fillRect/>
          </a:stretch>
        </p:blipFill>
        <p:spPr>
          <a:xfrm>
            <a:off x="835741" y="2525091"/>
            <a:ext cx="4039164" cy="1571844"/>
          </a:xfrm>
          <a:prstGeom prst="rect">
            <a:avLst/>
          </a:prstGeom>
        </p:spPr>
      </p:pic>
      <p:sp>
        <p:nvSpPr>
          <p:cNvPr id="9" name="TextBox 8">
            <a:extLst>
              <a:ext uri="{FF2B5EF4-FFF2-40B4-BE49-F238E27FC236}">
                <a16:creationId xmlns:a16="http://schemas.microsoft.com/office/drawing/2014/main" id="{88475E40-44B7-3FEF-4F8E-DFFF8A57D563}"/>
              </a:ext>
            </a:extLst>
          </p:cNvPr>
          <p:cNvSpPr txBox="1"/>
          <p:nvPr/>
        </p:nvSpPr>
        <p:spPr>
          <a:xfrm>
            <a:off x="835741" y="4096935"/>
            <a:ext cx="10333704" cy="2031325"/>
          </a:xfrm>
          <a:prstGeom prst="rect">
            <a:avLst/>
          </a:prstGeom>
          <a:noFill/>
        </p:spPr>
        <p:txBody>
          <a:bodyPr wrap="square">
            <a:spAutoFit/>
          </a:bodyPr>
          <a:lstStyle/>
          <a:p>
            <a:r>
              <a:rPr lang="en-US" b="0" i="0" dirty="0">
                <a:solidFill>
                  <a:srgbClr val="273239"/>
                </a:solidFill>
                <a:effectLst/>
                <a:latin typeface="Nunito" pitchFamily="2" charset="0"/>
              </a:rPr>
              <a:t>The array is sorted and hence binary searchable, </a:t>
            </a:r>
          </a:p>
          <a:p>
            <a:r>
              <a:rPr lang="en-US" b="0" i="0" dirty="0">
                <a:solidFill>
                  <a:srgbClr val="273239"/>
                </a:solidFill>
                <a:effectLst/>
                <a:latin typeface="Nunito" pitchFamily="2" charset="0"/>
              </a:rPr>
              <a:t>as no index before </a:t>
            </a:r>
            <a:r>
              <a:rPr lang="en-US" b="1" i="0" dirty="0">
                <a:solidFill>
                  <a:srgbClr val="273239"/>
                </a:solidFill>
                <a:effectLst/>
                <a:latin typeface="Nunito" pitchFamily="2" charset="0"/>
              </a:rPr>
              <a:t>k</a:t>
            </a:r>
            <a:r>
              <a:rPr lang="en-US" b="0" i="0" dirty="0">
                <a:solidFill>
                  <a:srgbClr val="273239"/>
                </a:solidFill>
                <a:effectLst/>
                <a:latin typeface="Nunito" pitchFamily="2" charset="0"/>
              </a:rPr>
              <a:t> will have a '1’, </a:t>
            </a:r>
          </a:p>
          <a:p>
            <a:r>
              <a:rPr lang="en-US" b="0" i="0" dirty="0">
                <a:solidFill>
                  <a:srgbClr val="273239"/>
                </a:solidFill>
                <a:effectLst/>
                <a:latin typeface="Nunito" pitchFamily="2" charset="0"/>
              </a:rPr>
              <a:t>and every index after </a:t>
            </a:r>
            <a:r>
              <a:rPr lang="en-US" b="1" i="0" dirty="0">
                <a:solidFill>
                  <a:srgbClr val="273239"/>
                </a:solidFill>
                <a:effectLst/>
                <a:latin typeface="Nunito" pitchFamily="2" charset="0"/>
              </a:rPr>
              <a:t>k</a:t>
            </a:r>
            <a:r>
              <a:rPr lang="en-US" b="0" i="0" dirty="0">
                <a:solidFill>
                  <a:srgbClr val="273239"/>
                </a:solidFill>
                <a:effectLst/>
                <a:latin typeface="Nunito" pitchFamily="2" charset="0"/>
              </a:rPr>
              <a:t>(inclusive) will have a '1’, </a:t>
            </a:r>
            <a:endParaRPr lang="en-US" dirty="0">
              <a:solidFill>
                <a:srgbClr val="273239"/>
              </a:solidFill>
              <a:latin typeface="Nunito" pitchFamily="2" charset="0"/>
            </a:endParaRPr>
          </a:p>
          <a:p>
            <a:r>
              <a:rPr lang="en-US" b="0" i="0" dirty="0">
                <a:solidFill>
                  <a:srgbClr val="273239"/>
                </a:solidFill>
                <a:effectLst/>
                <a:latin typeface="Nunito" pitchFamily="2" charset="0"/>
              </a:rPr>
              <a:t>so </a:t>
            </a:r>
            <a:r>
              <a:rPr lang="en-US" b="1" i="0" dirty="0">
                <a:solidFill>
                  <a:srgbClr val="273239"/>
                </a:solidFill>
                <a:effectLst/>
                <a:latin typeface="Nunito" pitchFamily="2" charset="0"/>
              </a:rPr>
              <a:t>k</a:t>
            </a:r>
            <a:r>
              <a:rPr lang="en-US" b="0" i="0" dirty="0">
                <a:solidFill>
                  <a:srgbClr val="273239"/>
                </a:solidFill>
                <a:effectLst/>
                <a:latin typeface="Nunito" pitchFamily="2" charset="0"/>
              </a:rPr>
              <a:t> is the answer. </a:t>
            </a:r>
          </a:p>
          <a:p>
            <a:endParaRPr lang="en-US" dirty="0">
              <a:solidFill>
                <a:srgbClr val="273239"/>
              </a:solidFill>
              <a:latin typeface="Nunito" pitchFamily="2" charset="0"/>
            </a:endParaRPr>
          </a:p>
          <a:p>
            <a:r>
              <a:rPr lang="en-US" dirty="0">
                <a:solidFill>
                  <a:srgbClr val="273239"/>
                </a:solidFill>
                <a:latin typeface="Nunito" pitchFamily="2" charset="0"/>
              </a:rPr>
              <a:t>W</a:t>
            </a:r>
            <a:r>
              <a:rPr lang="en-US" b="0" i="0" dirty="0">
                <a:solidFill>
                  <a:srgbClr val="273239"/>
                </a:solidFill>
                <a:effectLst/>
                <a:latin typeface="Nunito" pitchFamily="2" charset="0"/>
              </a:rPr>
              <a:t>e can apply Binary Search to find the minimum size vertex set that covers all edges </a:t>
            </a:r>
          </a:p>
          <a:p>
            <a:r>
              <a:rPr lang="en-US" b="0" i="0" dirty="0">
                <a:solidFill>
                  <a:srgbClr val="273239"/>
                </a:solidFill>
                <a:effectLst/>
                <a:latin typeface="Nunito" pitchFamily="2" charset="0"/>
              </a:rPr>
              <a:t>(this problem is equivalent to finding last 1 in </a:t>
            </a:r>
            <a:r>
              <a:rPr lang="en-US" b="0" i="0" dirty="0" err="1">
                <a:solidFill>
                  <a:srgbClr val="273239"/>
                </a:solidFill>
                <a:effectLst/>
                <a:latin typeface="Nunito" pitchFamily="2" charset="0"/>
              </a:rPr>
              <a:t>isCover</a:t>
            </a:r>
            <a:r>
              <a:rPr lang="en-US" b="0" i="0" dirty="0">
                <a:solidFill>
                  <a:srgbClr val="273239"/>
                </a:solidFill>
                <a:effectLst/>
                <a:latin typeface="Nunito" pitchFamily="2" charset="0"/>
              </a:rPr>
              <a:t>[]). </a:t>
            </a:r>
            <a:endParaRPr lang="en-IN" dirty="0"/>
          </a:p>
        </p:txBody>
      </p:sp>
      <p:sp>
        <p:nvSpPr>
          <p:cNvPr id="10" name="Rectangle 9">
            <a:extLst>
              <a:ext uri="{FF2B5EF4-FFF2-40B4-BE49-F238E27FC236}">
                <a16:creationId xmlns:a16="http://schemas.microsoft.com/office/drawing/2014/main" id="{43431D1B-C843-AF2B-7140-0AF3DB20DBD4}"/>
              </a:ext>
            </a:extLst>
          </p:cNvPr>
          <p:cNvSpPr/>
          <p:nvPr/>
        </p:nvSpPr>
        <p:spPr>
          <a:xfrm>
            <a:off x="743261" y="159505"/>
            <a:ext cx="8263288" cy="707886"/>
          </a:xfrm>
          <a:prstGeom prst="rect">
            <a:avLst/>
          </a:prstGeom>
          <a:noFill/>
        </p:spPr>
        <p:txBody>
          <a:bodyPr wrap="none" lIns="91440" tIns="45720" rIns="91440" bIns="45720">
            <a:spAutoFit/>
          </a:bodyPr>
          <a:lstStyle/>
          <a:p>
            <a:pPr algn="ctr"/>
            <a:r>
              <a:rPr lang="en-US" sz="4000" b="1" cap="none" spc="0" dirty="0">
                <a:ln w="22225">
                  <a:solidFill>
                    <a:srgbClr val="0000FF"/>
                  </a:solidFill>
                  <a:prstDash val="solid"/>
                </a:ln>
                <a:solidFill>
                  <a:schemeClr val="accent1">
                    <a:lumMod val="60000"/>
                    <a:lumOff val="40000"/>
                  </a:schemeClr>
                </a:solidFill>
                <a:effectLst/>
              </a:rPr>
              <a:t>Minimum Vertex Cover: Binary Search</a:t>
            </a:r>
          </a:p>
        </p:txBody>
      </p:sp>
    </p:spTree>
    <p:extLst>
      <p:ext uri="{BB962C8B-B14F-4D97-AF65-F5344CB8AC3E}">
        <p14:creationId xmlns:p14="http://schemas.microsoft.com/office/powerpoint/2010/main" val="773359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blinds(horizontal)">
                                      <p:cBhvr>
                                        <p:cTn id="7" dur="500"/>
                                        <p:tgtEl>
                                          <p:spTgt spid="5">
                                            <p:txEl>
                                              <p:pRg st="0" end="0"/>
                                            </p:txEl>
                                          </p:spTgt>
                                        </p:tgtEl>
                                      </p:cBhvr>
                                    </p:animEffect>
                                  </p:childTnLst>
                                </p:cTn>
                              </p:par>
                            </p:childTnLst>
                          </p:cTn>
                        </p:par>
                        <p:par>
                          <p:cTn id="8" fill="hold">
                            <p:stCondLst>
                              <p:cond delay="500"/>
                            </p:stCondLst>
                            <p:childTnLst>
                              <p:par>
                                <p:cTn id="9" presetID="3" presetClass="entr" presetSubtype="10" fill="hold" nodeType="after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animEffect transition="in" filter="blinds(horizontal)">
                                      <p:cBhvr>
                                        <p:cTn id="11" dur="750"/>
                                        <p:tgtEl>
                                          <p:spTgt spid="5">
                                            <p:txEl>
                                              <p:pRg st="2" end="2"/>
                                            </p:txEl>
                                          </p:spTgt>
                                        </p:tgtEl>
                                      </p:cBhvr>
                                    </p:animEffect>
                                  </p:childTnLst>
                                </p:cTn>
                              </p:par>
                            </p:childTnLst>
                          </p:cTn>
                        </p:par>
                        <p:par>
                          <p:cTn id="12" fill="hold">
                            <p:stCondLst>
                              <p:cond delay="1250"/>
                            </p:stCondLst>
                            <p:childTnLst>
                              <p:par>
                                <p:cTn id="13" presetID="3" presetClass="entr" presetSubtype="10" fill="hold" nodeType="after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animEffect transition="in" filter="blinds(horizontal)">
                                      <p:cBhvr>
                                        <p:cTn id="15" dur="750"/>
                                        <p:tgtEl>
                                          <p:spTgt spid="5">
                                            <p:txEl>
                                              <p:pRg st="3" end="3"/>
                                            </p:txEl>
                                          </p:spTgt>
                                        </p:tgtEl>
                                      </p:cBhvr>
                                    </p:animEffect>
                                  </p:childTnLst>
                                </p:cTn>
                              </p:par>
                            </p:childTnLst>
                          </p:cTn>
                        </p:par>
                        <p:par>
                          <p:cTn id="16" fill="hold">
                            <p:stCondLst>
                              <p:cond delay="2000"/>
                            </p:stCondLst>
                            <p:childTnLst>
                              <p:par>
                                <p:cTn id="17" presetID="3" presetClass="entr" presetSubtype="10" fill="hold" nodeType="after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animEffect transition="in" filter="blinds(horizontal)">
                                      <p:cBhvr>
                                        <p:cTn id="19" dur="750"/>
                                        <p:tgtEl>
                                          <p:spTgt spid="5">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7"/>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nodeType="clickEffect">
                                  <p:stCondLst>
                                    <p:cond delay="0"/>
                                  </p:stCondLst>
                                  <p:childTnLst>
                                    <p:set>
                                      <p:cBhvr>
                                        <p:cTn id="27" dur="1" fill="hold">
                                          <p:stCondLst>
                                            <p:cond delay="0"/>
                                          </p:stCondLst>
                                        </p:cTn>
                                        <p:tgtEl>
                                          <p:spTgt spid="9">
                                            <p:txEl>
                                              <p:pRg st="0" end="0"/>
                                            </p:txEl>
                                          </p:spTgt>
                                        </p:tgtEl>
                                        <p:attrNameLst>
                                          <p:attrName>style.visibility</p:attrName>
                                        </p:attrNameLst>
                                      </p:cBhvr>
                                      <p:to>
                                        <p:strVal val="visible"/>
                                      </p:to>
                                    </p:set>
                                    <p:animEffect transition="in" filter="blinds(horizontal)">
                                      <p:cBhvr>
                                        <p:cTn id="28" dur="500"/>
                                        <p:tgtEl>
                                          <p:spTgt spid="9">
                                            <p:txEl>
                                              <p:pRg st="0" end="0"/>
                                            </p:txEl>
                                          </p:spTgt>
                                        </p:tgtEl>
                                      </p:cBhvr>
                                    </p:animEffect>
                                  </p:childTnLst>
                                </p:cTn>
                              </p:par>
                            </p:childTnLst>
                          </p:cTn>
                        </p:par>
                        <p:par>
                          <p:cTn id="29" fill="hold">
                            <p:stCondLst>
                              <p:cond delay="500"/>
                            </p:stCondLst>
                            <p:childTnLst>
                              <p:par>
                                <p:cTn id="30" presetID="3" presetClass="entr" presetSubtype="10" fill="hold" nodeType="afterEffect">
                                  <p:stCondLst>
                                    <p:cond delay="0"/>
                                  </p:stCondLst>
                                  <p:childTnLst>
                                    <p:set>
                                      <p:cBhvr>
                                        <p:cTn id="31" dur="1" fill="hold">
                                          <p:stCondLst>
                                            <p:cond delay="0"/>
                                          </p:stCondLst>
                                        </p:cTn>
                                        <p:tgtEl>
                                          <p:spTgt spid="9">
                                            <p:txEl>
                                              <p:pRg st="1" end="1"/>
                                            </p:txEl>
                                          </p:spTgt>
                                        </p:tgtEl>
                                        <p:attrNameLst>
                                          <p:attrName>style.visibility</p:attrName>
                                        </p:attrNameLst>
                                      </p:cBhvr>
                                      <p:to>
                                        <p:strVal val="visible"/>
                                      </p:to>
                                    </p:set>
                                    <p:animEffect transition="in" filter="blinds(horizontal)">
                                      <p:cBhvr>
                                        <p:cTn id="32" dur="500"/>
                                        <p:tgtEl>
                                          <p:spTgt spid="9">
                                            <p:txEl>
                                              <p:pRg st="1" end="1"/>
                                            </p:txEl>
                                          </p:spTgt>
                                        </p:tgtEl>
                                      </p:cBhvr>
                                    </p:animEffect>
                                  </p:childTnLst>
                                </p:cTn>
                              </p:par>
                            </p:childTnLst>
                          </p:cTn>
                        </p:par>
                        <p:par>
                          <p:cTn id="33" fill="hold">
                            <p:stCondLst>
                              <p:cond delay="1000"/>
                            </p:stCondLst>
                            <p:childTnLst>
                              <p:par>
                                <p:cTn id="34" presetID="3" presetClass="entr" presetSubtype="10" fill="hold" nodeType="afterEffect">
                                  <p:stCondLst>
                                    <p:cond delay="0"/>
                                  </p:stCondLst>
                                  <p:childTnLst>
                                    <p:set>
                                      <p:cBhvr>
                                        <p:cTn id="35" dur="1" fill="hold">
                                          <p:stCondLst>
                                            <p:cond delay="0"/>
                                          </p:stCondLst>
                                        </p:cTn>
                                        <p:tgtEl>
                                          <p:spTgt spid="9">
                                            <p:txEl>
                                              <p:pRg st="2" end="2"/>
                                            </p:txEl>
                                          </p:spTgt>
                                        </p:tgtEl>
                                        <p:attrNameLst>
                                          <p:attrName>style.visibility</p:attrName>
                                        </p:attrNameLst>
                                      </p:cBhvr>
                                      <p:to>
                                        <p:strVal val="visible"/>
                                      </p:to>
                                    </p:set>
                                    <p:animEffect transition="in" filter="blinds(horizontal)">
                                      <p:cBhvr>
                                        <p:cTn id="36" dur="500"/>
                                        <p:tgtEl>
                                          <p:spTgt spid="9">
                                            <p:txEl>
                                              <p:pRg st="2" end="2"/>
                                            </p:txEl>
                                          </p:spTgt>
                                        </p:tgtEl>
                                      </p:cBhvr>
                                    </p:animEffect>
                                  </p:childTnLst>
                                </p:cTn>
                              </p:par>
                            </p:childTnLst>
                          </p:cTn>
                        </p:par>
                        <p:par>
                          <p:cTn id="37" fill="hold">
                            <p:stCondLst>
                              <p:cond delay="1500"/>
                            </p:stCondLst>
                            <p:childTnLst>
                              <p:par>
                                <p:cTn id="38" presetID="3" presetClass="entr" presetSubtype="10" fill="hold" nodeType="afterEffect">
                                  <p:stCondLst>
                                    <p:cond delay="0"/>
                                  </p:stCondLst>
                                  <p:childTnLst>
                                    <p:set>
                                      <p:cBhvr>
                                        <p:cTn id="39" dur="1" fill="hold">
                                          <p:stCondLst>
                                            <p:cond delay="0"/>
                                          </p:stCondLst>
                                        </p:cTn>
                                        <p:tgtEl>
                                          <p:spTgt spid="9">
                                            <p:txEl>
                                              <p:pRg st="3" end="3"/>
                                            </p:txEl>
                                          </p:spTgt>
                                        </p:tgtEl>
                                        <p:attrNameLst>
                                          <p:attrName>style.visibility</p:attrName>
                                        </p:attrNameLst>
                                      </p:cBhvr>
                                      <p:to>
                                        <p:strVal val="visible"/>
                                      </p:to>
                                    </p:set>
                                    <p:animEffect transition="in" filter="blinds(horizontal)">
                                      <p:cBhvr>
                                        <p:cTn id="40" dur="500"/>
                                        <p:tgtEl>
                                          <p:spTgt spid="9">
                                            <p:txEl>
                                              <p:pRg st="3" end="3"/>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nodeType="clickEffect">
                                  <p:stCondLst>
                                    <p:cond delay="0"/>
                                  </p:stCondLst>
                                  <p:childTnLst>
                                    <p:set>
                                      <p:cBhvr>
                                        <p:cTn id="44" dur="1" fill="hold">
                                          <p:stCondLst>
                                            <p:cond delay="0"/>
                                          </p:stCondLst>
                                        </p:cTn>
                                        <p:tgtEl>
                                          <p:spTgt spid="9">
                                            <p:txEl>
                                              <p:pRg st="5" end="5"/>
                                            </p:txEl>
                                          </p:spTgt>
                                        </p:tgtEl>
                                        <p:attrNameLst>
                                          <p:attrName>style.visibility</p:attrName>
                                        </p:attrNameLst>
                                      </p:cBhvr>
                                      <p:to>
                                        <p:strVal val="visible"/>
                                      </p:to>
                                    </p:set>
                                    <p:animEffect transition="in" filter="wipe(left)">
                                      <p:cBhvr>
                                        <p:cTn id="45" dur="500"/>
                                        <p:tgtEl>
                                          <p:spTgt spid="9">
                                            <p:txEl>
                                              <p:pRg st="5" end="5"/>
                                            </p:txEl>
                                          </p:spTgt>
                                        </p:tgtEl>
                                      </p:cBhvr>
                                    </p:animEffect>
                                  </p:childTnLst>
                                </p:cTn>
                              </p:par>
                              <p:par>
                                <p:cTn id="46" presetID="22" presetClass="entr" presetSubtype="8" fill="hold" nodeType="withEffect">
                                  <p:stCondLst>
                                    <p:cond delay="0"/>
                                  </p:stCondLst>
                                  <p:childTnLst>
                                    <p:set>
                                      <p:cBhvr>
                                        <p:cTn id="47" dur="1" fill="hold">
                                          <p:stCondLst>
                                            <p:cond delay="0"/>
                                          </p:stCondLst>
                                        </p:cTn>
                                        <p:tgtEl>
                                          <p:spTgt spid="9">
                                            <p:txEl>
                                              <p:pRg st="6" end="6"/>
                                            </p:txEl>
                                          </p:spTgt>
                                        </p:tgtEl>
                                        <p:attrNameLst>
                                          <p:attrName>style.visibility</p:attrName>
                                        </p:attrNameLst>
                                      </p:cBhvr>
                                      <p:to>
                                        <p:strVal val="visible"/>
                                      </p:to>
                                    </p:set>
                                    <p:animEffect transition="in" filter="wipe(left)">
                                      <p:cBhvr>
                                        <p:cTn id="48" dur="500"/>
                                        <p:tgtEl>
                                          <p:spTgt spid="9">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CFBC855-0BFB-4EB6-1F28-AC3FE73CC51A}"/>
              </a:ext>
            </a:extLst>
          </p:cNvPr>
          <p:cNvSpPr txBox="1"/>
          <p:nvPr/>
        </p:nvSpPr>
        <p:spPr>
          <a:xfrm>
            <a:off x="860323" y="1597584"/>
            <a:ext cx="10726993" cy="3303468"/>
          </a:xfrm>
          <a:prstGeom prst="rect">
            <a:avLst/>
          </a:prstGeom>
          <a:noFill/>
        </p:spPr>
        <p:txBody>
          <a:bodyPr wrap="square">
            <a:spAutoFit/>
          </a:bodyPr>
          <a:lstStyle/>
          <a:p>
            <a:pPr algn="l" fontAlgn="base">
              <a:spcAft>
                <a:spcPts val="750"/>
              </a:spcAft>
              <a:buNone/>
            </a:pPr>
            <a:r>
              <a:rPr lang="en-US" b="0" i="0" dirty="0">
                <a:solidFill>
                  <a:srgbClr val="273239"/>
                </a:solidFill>
                <a:effectLst/>
                <a:latin typeface="Nunito" pitchFamily="2" charset="0"/>
              </a:rPr>
              <a:t>Now the problem is how to generate all subsets of a given size. </a:t>
            </a:r>
          </a:p>
          <a:p>
            <a:pPr algn="l" fontAlgn="base">
              <a:spcAft>
                <a:spcPts val="750"/>
              </a:spcAft>
              <a:buNone/>
            </a:pPr>
            <a:r>
              <a:rPr lang="en-US" b="0" i="0" dirty="0">
                <a:solidFill>
                  <a:srgbClr val="273239"/>
                </a:solidFill>
                <a:effectLst/>
                <a:latin typeface="Nunito" pitchFamily="2" charset="0"/>
              </a:rPr>
              <a:t>The idea is to use Gosper's hack. </a:t>
            </a:r>
          </a:p>
          <a:p>
            <a:pPr algn="l" fontAlgn="base">
              <a:spcAft>
                <a:spcPts val="750"/>
              </a:spcAft>
              <a:buNone/>
            </a:pPr>
            <a:endParaRPr lang="en-US" b="1" i="0" dirty="0">
              <a:solidFill>
                <a:srgbClr val="273239"/>
              </a:solidFill>
              <a:effectLst/>
              <a:latin typeface="Nunito" pitchFamily="2" charset="0"/>
            </a:endParaRPr>
          </a:p>
          <a:p>
            <a:pPr algn="l" fontAlgn="base">
              <a:spcAft>
                <a:spcPts val="750"/>
              </a:spcAft>
              <a:buNone/>
            </a:pPr>
            <a:endParaRPr lang="en-US" b="1" dirty="0">
              <a:solidFill>
                <a:srgbClr val="273239"/>
              </a:solidFill>
              <a:latin typeface="Nunito" pitchFamily="2" charset="0"/>
            </a:endParaRPr>
          </a:p>
          <a:p>
            <a:pPr algn="l" fontAlgn="base">
              <a:spcAft>
                <a:spcPts val="750"/>
              </a:spcAft>
              <a:buNone/>
            </a:pPr>
            <a:r>
              <a:rPr lang="en-US" b="1" i="0" dirty="0">
                <a:solidFill>
                  <a:srgbClr val="273239"/>
                </a:solidFill>
                <a:effectLst/>
                <a:latin typeface="Nunito" pitchFamily="2" charset="0"/>
              </a:rPr>
              <a:t>What is Gosper's Hack?</a:t>
            </a:r>
            <a:r>
              <a:rPr lang="en-US" b="0" i="0" dirty="0">
                <a:solidFill>
                  <a:srgbClr val="273239"/>
                </a:solidFill>
                <a:effectLst/>
                <a:latin typeface="Nunito" pitchFamily="2" charset="0"/>
              </a:rPr>
              <a:t> </a:t>
            </a:r>
          </a:p>
          <a:p>
            <a:pPr algn="l" fontAlgn="base">
              <a:spcAft>
                <a:spcPts val="750"/>
              </a:spcAft>
              <a:buNone/>
            </a:pPr>
            <a:endParaRPr lang="en-US" dirty="0">
              <a:solidFill>
                <a:srgbClr val="273239"/>
              </a:solidFill>
              <a:latin typeface="Nunito" pitchFamily="2" charset="0"/>
            </a:endParaRPr>
          </a:p>
          <a:p>
            <a:pPr algn="l" fontAlgn="base">
              <a:spcAft>
                <a:spcPts val="750"/>
              </a:spcAft>
              <a:buNone/>
            </a:pPr>
            <a:r>
              <a:rPr lang="en-US" b="0" i="0" dirty="0">
                <a:solidFill>
                  <a:srgbClr val="273239"/>
                </a:solidFill>
                <a:effectLst/>
                <a:latin typeface="Nunito" pitchFamily="2" charset="0"/>
              </a:rPr>
              <a:t>Gosper's hack is a technique to get the next number with same number of bits set. </a:t>
            </a:r>
          </a:p>
          <a:p>
            <a:pPr algn="l" fontAlgn="base">
              <a:spcAft>
                <a:spcPts val="750"/>
              </a:spcAft>
              <a:buNone/>
            </a:pPr>
            <a:r>
              <a:rPr lang="en-US" b="0" i="0" dirty="0">
                <a:solidFill>
                  <a:srgbClr val="273239"/>
                </a:solidFill>
                <a:effectLst/>
                <a:latin typeface="Nunito" pitchFamily="2" charset="0"/>
              </a:rPr>
              <a:t>So, we set the first x bits from right and generate next number with x bits set until the number is less than 2</a:t>
            </a:r>
            <a:r>
              <a:rPr lang="en-US" b="0" i="0" baseline="30000" dirty="0">
                <a:solidFill>
                  <a:srgbClr val="273239"/>
                </a:solidFill>
                <a:effectLst/>
                <a:latin typeface="Nunito" pitchFamily="2" charset="0"/>
              </a:rPr>
              <a:t>V</a:t>
            </a:r>
            <a:r>
              <a:rPr lang="en-US" b="0" i="0" dirty="0">
                <a:solidFill>
                  <a:srgbClr val="273239"/>
                </a:solidFill>
                <a:effectLst/>
                <a:latin typeface="Nunito" pitchFamily="2" charset="0"/>
              </a:rPr>
              <a:t>. In this way, we can generate all </a:t>
            </a:r>
            <a:r>
              <a:rPr lang="en-US" b="0" i="0" baseline="30000" dirty="0" err="1">
                <a:solidFill>
                  <a:srgbClr val="273239"/>
                </a:solidFill>
                <a:effectLst/>
                <a:latin typeface="Nunito" pitchFamily="2" charset="0"/>
              </a:rPr>
              <a:t>V</a:t>
            </a:r>
            <a:r>
              <a:rPr lang="en-US" b="0" i="0" dirty="0" err="1">
                <a:solidFill>
                  <a:srgbClr val="273239"/>
                </a:solidFill>
                <a:effectLst/>
                <a:latin typeface="Nunito" pitchFamily="2" charset="0"/>
              </a:rPr>
              <a:t>Cx</a:t>
            </a:r>
            <a:r>
              <a:rPr lang="en-US" b="0" i="0" dirty="0">
                <a:solidFill>
                  <a:srgbClr val="273239"/>
                </a:solidFill>
                <a:effectLst/>
                <a:latin typeface="Nunito" pitchFamily="2" charset="0"/>
              </a:rPr>
              <a:t> numbers with x bits set. </a:t>
            </a:r>
          </a:p>
        </p:txBody>
      </p:sp>
      <p:sp>
        <p:nvSpPr>
          <p:cNvPr id="6" name="Rectangle 5">
            <a:extLst>
              <a:ext uri="{FF2B5EF4-FFF2-40B4-BE49-F238E27FC236}">
                <a16:creationId xmlns:a16="http://schemas.microsoft.com/office/drawing/2014/main" id="{EDBA3CA1-D140-8CBD-A503-A87026A5751D}"/>
              </a:ext>
            </a:extLst>
          </p:cNvPr>
          <p:cNvSpPr/>
          <p:nvPr/>
        </p:nvSpPr>
        <p:spPr>
          <a:xfrm>
            <a:off x="732503" y="253632"/>
            <a:ext cx="3127780" cy="769441"/>
          </a:xfrm>
          <a:prstGeom prst="rect">
            <a:avLst/>
          </a:prstGeom>
          <a:noFill/>
        </p:spPr>
        <p:txBody>
          <a:bodyPr wrap="none" lIns="91440" tIns="45720" rIns="91440" bIns="45720">
            <a:spAutoFit/>
          </a:bodyPr>
          <a:lstStyle/>
          <a:p>
            <a:pPr algn="ctr"/>
            <a:r>
              <a:rPr lang="en-US" sz="4400" b="1" cap="none" spc="0" dirty="0">
                <a:ln w="6600">
                  <a:solidFill>
                    <a:schemeClr val="accent2"/>
                  </a:solidFill>
                  <a:prstDash val="solid"/>
                </a:ln>
                <a:solidFill>
                  <a:srgbClr val="FF99FF"/>
                </a:solidFill>
                <a:effectLst>
                  <a:outerShdw dist="38100" dir="2700000" algn="tl" rotWithShape="0">
                    <a:schemeClr val="accent2"/>
                  </a:outerShdw>
                </a:effectLst>
              </a:rPr>
              <a:t>Gosper Hack</a:t>
            </a:r>
          </a:p>
        </p:txBody>
      </p:sp>
    </p:spTree>
    <p:extLst>
      <p:ext uri="{BB962C8B-B14F-4D97-AF65-F5344CB8AC3E}">
        <p14:creationId xmlns:p14="http://schemas.microsoft.com/office/powerpoint/2010/main" val="3317355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left)">
                                      <p:cBhvr>
                                        <p:cTn id="7" dur="500"/>
                                        <p:tgtEl>
                                          <p:spTgt spid="5">
                                            <p:txEl>
                                              <p:pRg st="0" end="0"/>
                                            </p:txEl>
                                          </p:spTgt>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animEffect transition="in" filter="wipe(left)">
                                      <p:cBhvr>
                                        <p:cTn id="11" dur="500"/>
                                        <p:tgtEl>
                                          <p:spTgt spid="5">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5">
                                            <p:txEl>
                                              <p:pRg st="4" end="4"/>
                                            </p:txEl>
                                          </p:spTgt>
                                        </p:tgtEl>
                                        <p:attrNameLst>
                                          <p:attrName>style.visibility</p:attrName>
                                        </p:attrNameLst>
                                      </p:cBhvr>
                                      <p:to>
                                        <p:strVal val="visible"/>
                                      </p:to>
                                    </p:set>
                                    <p:animEffect transition="in" filter="wipe(left)">
                                      <p:cBhvr>
                                        <p:cTn id="16" dur="500"/>
                                        <p:tgtEl>
                                          <p:spTgt spid="5">
                                            <p:txEl>
                                              <p:pRg st="4" end="4"/>
                                            </p:txEl>
                                          </p:spTgt>
                                        </p:tgtEl>
                                      </p:cBhvr>
                                    </p:animEffect>
                                  </p:childTnLst>
                                </p:cTn>
                              </p:par>
                            </p:childTnLst>
                          </p:cTn>
                        </p:par>
                        <p:par>
                          <p:cTn id="17" fill="hold">
                            <p:stCondLst>
                              <p:cond delay="500"/>
                            </p:stCondLst>
                            <p:childTnLst>
                              <p:par>
                                <p:cTn id="18" presetID="22" presetClass="entr" presetSubtype="8" fill="hold" nodeType="afterEffect">
                                  <p:stCondLst>
                                    <p:cond delay="0"/>
                                  </p:stCondLst>
                                  <p:childTnLst>
                                    <p:set>
                                      <p:cBhvr>
                                        <p:cTn id="19" dur="1" fill="hold">
                                          <p:stCondLst>
                                            <p:cond delay="0"/>
                                          </p:stCondLst>
                                        </p:cTn>
                                        <p:tgtEl>
                                          <p:spTgt spid="5">
                                            <p:txEl>
                                              <p:pRg st="6" end="6"/>
                                            </p:txEl>
                                          </p:spTgt>
                                        </p:tgtEl>
                                        <p:attrNameLst>
                                          <p:attrName>style.visibility</p:attrName>
                                        </p:attrNameLst>
                                      </p:cBhvr>
                                      <p:to>
                                        <p:strVal val="visible"/>
                                      </p:to>
                                    </p:set>
                                    <p:animEffect transition="in" filter="wipe(left)">
                                      <p:cBhvr>
                                        <p:cTn id="20" dur="500"/>
                                        <p:tgtEl>
                                          <p:spTgt spid="5">
                                            <p:txEl>
                                              <p:pRg st="6" end="6"/>
                                            </p:txEl>
                                          </p:spTgt>
                                        </p:tgtEl>
                                      </p:cBhvr>
                                    </p:animEffect>
                                  </p:childTnLst>
                                </p:cTn>
                              </p:par>
                            </p:childTnLst>
                          </p:cTn>
                        </p:par>
                        <p:par>
                          <p:cTn id="21" fill="hold">
                            <p:stCondLst>
                              <p:cond delay="1000"/>
                            </p:stCondLst>
                            <p:childTnLst>
                              <p:par>
                                <p:cTn id="22" presetID="22" presetClass="entr" presetSubtype="8" fill="hold" nodeType="afterEffect">
                                  <p:stCondLst>
                                    <p:cond delay="0"/>
                                  </p:stCondLst>
                                  <p:childTnLst>
                                    <p:set>
                                      <p:cBhvr>
                                        <p:cTn id="23" dur="1" fill="hold">
                                          <p:stCondLst>
                                            <p:cond delay="0"/>
                                          </p:stCondLst>
                                        </p:cTn>
                                        <p:tgtEl>
                                          <p:spTgt spid="5">
                                            <p:txEl>
                                              <p:pRg st="7" end="7"/>
                                            </p:txEl>
                                          </p:spTgt>
                                        </p:tgtEl>
                                        <p:attrNameLst>
                                          <p:attrName>style.visibility</p:attrName>
                                        </p:attrNameLst>
                                      </p:cBhvr>
                                      <p:to>
                                        <p:strVal val="visible"/>
                                      </p:to>
                                    </p:set>
                                    <p:animEffect transition="in" filter="wipe(left)">
                                      <p:cBhvr>
                                        <p:cTn id="24" dur="500"/>
                                        <p:tgtEl>
                                          <p:spTgt spid="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9F375F9-1335-A376-BC42-4EE9FA05F192}"/>
              </a:ext>
            </a:extLst>
          </p:cNvPr>
          <p:cNvSpPr txBox="1"/>
          <p:nvPr/>
        </p:nvSpPr>
        <p:spPr>
          <a:xfrm>
            <a:off x="412954" y="1681078"/>
            <a:ext cx="11680723" cy="2271135"/>
          </a:xfrm>
          <a:prstGeom prst="rect">
            <a:avLst/>
          </a:prstGeom>
          <a:noFill/>
        </p:spPr>
        <p:txBody>
          <a:bodyPr wrap="square">
            <a:spAutoFit/>
          </a:bodyPr>
          <a:lstStyle/>
          <a:p>
            <a:pPr algn="l">
              <a:lnSpc>
                <a:spcPts val="2100"/>
              </a:lnSpc>
              <a:spcBef>
                <a:spcPts val="1500"/>
              </a:spcBef>
              <a:spcAft>
                <a:spcPts val="750"/>
              </a:spcAft>
              <a:buNone/>
            </a:pPr>
            <a:r>
              <a:rPr lang="en-US" b="1" i="0" dirty="0">
                <a:solidFill>
                  <a:srgbClr val="001D35"/>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The Algorithm</a:t>
            </a:r>
          </a:p>
          <a:p>
            <a:pPr algn="l">
              <a:lnSpc>
                <a:spcPts val="1800"/>
              </a:lnSpc>
              <a:spcBef>
                <a:spcPts val="750"/>
              </a:spcBef>
              <a:spcAft>
                <a:spcPts val="600"/>
              </a:spcAft>
              <a:buFont typeface="+mj-lt"/>
              <a:buAutoNum type="arabicPeriod"/>
            </a:pPr>
            <a:r>
              <a:rPr lang="en-US" b="0" i="0" dirty="0">
                <a:solidFill>
                  <a:srgbClr val="001D35"/>
                </a:solidFill>
                <a:effectLst/>
                <a:latin typeface="Cambria" panose="02040503050406030204" pitchFamily="18" charset="0"/>
                <a:ea typeface="Cambria" panose="02040503050406030204" pitchFamily="18" charset="0"/>
              </a:rPr>
              <a:t> c = x &amp; -x: This isolates the lowest set bit (the "rightmost" 1). </a:t>
            </a:r>
          </a:p>
          <a:p>
            <a:pPr algn="l">
              <a:lnSpc>
                <a:spcPts val="1800"/>
              </a:lnSpc>
              <a:spcBef>
                <a:spcPts val="750"/>
              </a:spcBef>
              <a:spcAft>
                <a:spcPts val="600"/>
              </a:spcAft>
              <a:buFont typeface="+mj-lt"/>
              <a:buAutoNum type="arabicPeriod" startAt="2"/>
            </a:pPr>
            <a:r>
              <a:rPr lang="en-US" b="0" i="0" dirty="0">
                <a:solidFill>
                  <a:srgbClr val="001D35"/>
                </a:solidFill>
                <a:effectLst/>
                <a:latin typeface="Cambria" panose="02040503050406030204" pitchFamily="18" charset="0"/>
                <a:ea typeface="Cambria" panose="02040503050406030204" pitchFamily="18" charset="0"/>
              </a:rPr>
              <a:t> r = x + c: This clears the lowest set bit and sets the next bit to its left (if it's 0). </a:t>
            </a:r>
          </a:p>
          <a:p>
            <a:pPr algn="l">
              <a:lnSpc>
                <a:spcPts val="1800"/>
              </a:lnSpc>
              <a:spcBef>
                <a:spcPts val="750"/>
              </a:spcBef>
              <a:spcAft>
                <a:spcPts val="600"/>
              </a:spcAft>
              <a:buFont typeface="+mj-lt"/>
              <a:buAutoNum type="arabicPeriod" startAt="3"/>
            </a:pPr>
            <a:r>
              <a:rPr lang="en-US" b="0" i="0" dirty="0">
                <a:solidFill>
                  <a:srgbClr val="001D35"/>
                </a:solidFill>
                <a:effectLst/>
                <a:latin typeface="Cambria" panose="02040503050406030204" pitchFamily="18" charset="0"/>
                <a:ea typeface="Cambria" panose="02040503050406030204" pitchFamily="18" charset="0"/>
              </a:rPr>
              <a:t> (((x ^ r) &gt;&gt; 2) / c): This calculates the bits that were "carried over" by the x + c operation and then divides by c to position them correctly. </a:t>
            </a:r>
          </a:p>
          <a:p>
            <a:pPr algn="l">
              <a:lnSpc>
                <a:spcPts val="1800"/>
              </a:lnSpc>
              <a:spcBef>
                <a:spcPts val="750"/>
              </a:spcBef>
              <a:spcAft>
                <a:spcPts val="1500"/>
              </a:spcAft>
              <a:buFont typeface="+mj-lt"/>
              <a:buAutoNum type="arabicPeriod" startAt="4"/>
            </a:pPr>
            <a:r>
              <a:rPr lang="en-US" b="0" i="0" dirty="0">
                <a:solidFill>
                  <a:srgbClr val="001D35"/>
                </a:solidFill>
                <a:effectLst/>
                <a:latin typeface="Cambria" panose="02040503050406030204" pitchFamily="18" charset="0"/>
                <a:ea typeface="Cambria" panose="02040503050406030204" pitchFamily="18" charset="0"/>
              </a:rPr>
              <a:t> | r: The result of the previous step is OR-ed with r to form the final output. </a:t>
            </a:r>
          </a:p>
        </p:txBody>
      </p:sp>
      <p:sp>
        <p:nvSpPr>
          <p:cNvPr id="7" name="TextBox 6">
            <a:extLst>
              <a:ext uri="{FF2B5EF4-FFF2-40B4-BE49-F238E27FC236}">
                <a16:creationId xmlns:a16="http://schemas.microsoft.com/office/drawing/2014/main" id="{E18345B6-7F0C-500D-14FD-383601877AF2}"/>
              </a:ext>
            </a:extLst>
          </p:cNvPr>
          <p:cNvSpPr txBox="1"/>
          <p:nvPr/>
        </p:nvSpPr>
        <p:spPr>
          <a:xfrm>
            <a:off x="344128" y="4342070"/>
            <a:ext cx="10343537" cy="1477328"/>
          </a:xfrm>
          <a:prstGeom prst="rect">
            <a:avLst/>
          </a:prstGeom>
          <a:noFill/>
        </p:spPr>
        <p:txBody>
          <a:bodyPr wrap="square">
            <a:spAutoFit/>
          </a:bodyPr>
          <a:lstStyle/>
          <a:p>
            <a:r>
              <a:rPr lang="en-US" b="0" i="0" dirty="0">
                <a:solidFill>
                  <a:srgbClr val="9334E6"/>
                </a:solidFill>
                <a:effectLst/>
                <a:latin typeface="Corbel" panose="020B0503020204020204" pitchFamily="34" charset="0"/>
              </a:rPr>
              <a:t>unsigned</a:t>
            </a:r>
            <a:r>
              <a:rPr lang="en-US" b="0" i="0" dirty="0">
                <a:solidFill>
                  <a:srgbClr val="001D35"/>
                </a:solidFill>
                <a:effectLst/>
                <a:latin typeface="Corbel" panose="020B0503020204020204" pitchFamily="34" charset="0"/>
              </a:rPr>
              <a:t> </a:t>
            </a:r>
            <a:r>
              <a:rPr lang="en-US" b="0" i="0" dirty="0">
                <a:solidFill>
                  <a:srgbClr val="9334E6"/>
                </a:solidFill>
                <a:effectLst/>
                <a:latin typeface="Corbel" panose="020B0503020204020204" pitchFamily="34" charset="0"/>
              </a:rPr>
              <a:t>int</a:t>
            </a:r>
            <a:r>
              <a:rPr lang="en-US" b="0" i="0" dirty="0">
                <a:solidFill>
                  <a:srgbClr val="001D35"/>
                </a:solidFill>
                <a:effectLst/>
                <a:latin typeface="Corbel" panose="020B0503020204020204" pitchFamily="34" charset="0"/>
              </a:rPr>
              <a:t> </a:t>
            </a:r>
            <a:r>
              <a:rPr lang="en-US" b="0" i="0" dirty="0" err="1">
                <a:solidFill>
                  <a:srgbClr val="001D35"/>
                </a:solidFill>
                <a:effectLst/>
                <a:latin typeface="Corbel" panose="020B0503020204020204" pitchFamily="34" charset="0"/>
              </a:rPr>
              <a:t>gosper_hack</a:t>
            </a:r>
            <a:r>
              <a:rPr lang="en-US" b="0" i="0" dirty="0">
                <a:solidFill>
                  <a:srgbClr val="001D35"/>
                </a:solidFill>
                <a:effectLst/>
                <a:latin typeface="Corbel" panose="020B0503020204020204" pitchFamily="34" charset="0"/>
              </a:rPr>
              <a:t>(</a:t>
            </a:r>
            <a:r>
              <a:rPr lang="en-US" b="0" i="0" dirty="0">
                <a:solidFill>
                  <a:srgbClr val="9334E6"/>
                </a:solidFill>
                <a:effectLst/>
                <a:latin typeface="Corbel" panose="020B0503020204020204" pitchFamily="34" charset="0"/>
              </a:rPr>
              <a:t>unsigned</a:t>
            </a:r>
            <a:r>
              <a:rPr lang="en-US" b="0" i="0" dirty="0">
                <a:solidFill>
                  <a:srgbClr val="001D35"/>
                </a:solidFill>
                <a:effectLst/>
                <a:latin typeface="Corbel" panose="020B0503020204020204" pitchFamily="34" charset="0"/>
              </a:rPr>
              <a:t> </a:t>
            </a:r>
            <a:r>
              <a:rPr lang="en-US" b="0" i="0" dirty="0">
                <a:solidFill>
                  <a:srgbClr val="9334E6"/>
                </a:solidFill>
                <a:effectLst/>
                <a:latin typeface="Corbel" panose="020B0503020204020204" pitchFamily="34" charset="0"/>
              </a:rPr>
              <a:t>int</a:t>
            </a:r>
            <a:r>
              <a:rPr lang="en-US" b="0" i="0" dirty="0">
                <a:solidFill>
                  <a:srgbClr val="001D35"/>
                </a:solidFill>
                <a:effectLst/>
                <a:latin typeface="Corbel" panose="020B0503020204020204" pitchFamily="34" charset="0"/>
              </a:rPr>
              <a:t> x) {</a:t>
            </a:r>
            <a:br>
              <a:rPr lang="en-US" dirty="0">
                <a:latin typeface="Corbel" panose="020B0503020204020204" pitchFamily="34" charset="0"/>
              </a:rPr>
            </a:br>
            <a:r>
              <a:rPr lang="en-US" dirty="0">
                <a:latin typeface="Corbel" panose="020B0503020204020204" pitchFamily="34" charset="0"/>
              </a:rPr>
              <a:t>	</a:t>
            </a:r>
            <a:r>
              <a:rPr lang="en-US" b="0" i="0" dirty="0">
                <a:solidFill>
                  <a:srgbClr val="9334E6"/>
                </a:solidFill>
                <a:effectLst/>
                <a:latin typeface="Corbel" panose="020B0503020204020204" pitchFamily="34" charset="0"/>
              </a:rPr>
              <a:t>unsigned</a:t>
            </a:r>
            <a:r>
              <a:rPr lang="en-US" b="0" i="0" dirty="0">
                <a:solidFill>
                  <a:srgbClr val="001D35"/>
                </a:solidFill>
                <a:effectLst/>
                <a:latin typeface="Corbel" panose="020B0503020204020204" pitchFamily="34" charset="0"/>
              </a:rPr>
              <a:t> </a:t>
            </a:r>
            <a:r>
              <a:rPr lang="en-US" b="0" i="0" dirty="0">
                <a:solidFill>
                  <a:srgbClr val="9334E6"/>
                </a:solidFill>
                <a:effectLst/>
                <a:latin typeface="Corbel" panose="020B0503020204020204" pitchFamily="34" charset="0"/>
              </a:rPr>
              <a:t>int</a:t>
            </a:r>
            <a:r>
              <a:rPr lang="en-US" b="0" i="0" dirty="0">
                <a:solidFill>
                  <a:srgbClr val="001D35"/>
                </a:solidFill>
                <a:effectLst/>
                <a:latin typeface="Corbel" panose="020B0503020204020204" pitchFamily="34" charset="0"/>
              </a:rPr>
              <a:t> c = x &amp; -x; </a:t>
            </a:r>
            <a:r>
              <a:rPr lang="en-US" b="0" i="1" dirty="0">
                <a:solidFill>
                  <a:srgbClr val="80868B"/>
                </a:solidFill>
                <a:effectLst/>
                <a:latin typeface="Corbel" panose="020B0503020204020204" pitchFamily="34" charset="0"/>
              </a:rPr>
              <a:t>// Isolate the lowest set bit</a:t>
            </a:r>
            <a:br>
              <a:rPr lang="en-US" dirty="0">
                <a:latin typeface="Corbel" panose="020B0503020204020204" pitchFamily="34" charset="0"/>
              </a:rPr>
            </a:br>
            <a:r>
              <a:rPr lang="en-US" dirty="0">
                <a:latin typeface="Corbel" panose="020B0503020204020204" pitchFamily="34" charset="0"/>
              </a:rPr>
              <a:t>	</a:t>
            </a:r>
            <a:r>
              <a:rPr lang="en-US" b="0" i="0" dirty="0">
                <a:solidFill>
                  <a:srgbClr val="9334E6"/>
                </a:solidFill>
                <a:effectLst/>
                <a:latin typeface="Corbel" panose="020B0503020204020204" pitchFamily="34" charset="0"/>
              </a:rPr>
              <a:t>unsigned</a:t>
            </a:r>
            <a:r>
              <a:rPr lang="en-US" b="0" i="0" dirty="0">
                <a:solidFill>
                  <a:srgbClr val="001D35"/>
                </a:solidFill>
                <a:effectLst/>
                <a:latin typeface="Corbel" panose="020B0503020204020204" pitchFamily="34" charset="0"/>
              </a:rPr>
              <a:t> </a:t>
            </a:r>
            <a:r>
              <a:rPr lang="en-US" b="0" i="0" dirty="0">
                <a:solidFill>
                  <a:srgbClr val="9334E6"/>
                </a:solidFill>
                <a:effectLst/>
                <a:latin typeface="Corbel" panose="020B0503020204020204" pitchFamily="34" charset="0"/>
              </a:rPr>
              <a:t>int</a:t>
            </a:r>
            <a:r>
              <a:rPr lang="en-US" b="0" i="0" dirty="0">
                <a:solidFill>
                  <a:srgbClr val="001D35"/>
                </a:solidFill>
                <a:effectLst/>
                <a:latin typeface="Corbel" panose="020B0503020204020204" pitchFamily="34" charset="0"/>
              </a:rPr>
              <a:t> r = x + c; </a:t>
            </a:r>
            <a:r>
              <a:rPr lang="en-US" b="0" i="1" dirty="0">
                <a:solidFill>
                  <a:srgbClr val="80868B"/>
                </a:solidFill>
                <a:effectLst/>
                <a:latin typeface="Corbel" panose="020B0503020204020204" pitchFamily="34" charset="0"/>
              </a:rPr>
              <a:t>// Move bits to the left</a:t>
            </a:r>
            <a:br>
              <a:rPr lang="en-US" dirty="0">
                <a:latin typeface="Corbel" panose="020B0503020204020204" pitchFamily="34" charset="0"/>
              </a:rPr>
            </a:br>
            <a:r>
              <a:rPr lang="en-US" dirty="0">
                <a:latin typeface="Corbel" panose="020B0503020204020204" pitchFamily="34" charset="0"/>
              </a:rPr>
              <a:t>	</a:t>
            </a:r>
            <a:r>
              <a:rPr lang="en-US" b="0" i="0" dirty="0">
                <a:solidFill>
                  <a:srgbClr val="9334E6"/>
                </a:solidFill>
                <a:effectLst/>
                <a:latin typeface="Corbel" panose="020B0503020204020204" pitchFamily="34" charset="0"/>
              </a:rPr>
              <a:t>return</a:t>
            </a:r>
            <a:r>
              <a:rPr lang="en-US" b="0" i="0" dirty="0">
                <a:solidFill>
                  <a:srgbClr val="001D35"/>
                </a:solidFill>
                <a:effectLst/>
                <a:latin typeface="Corbel" panose="020B0503020204020204" pitchFamily="34" charset="0"/>
              </a:rPr>
              <a:t> (((x ^ r) &gt;&gt; </a:t>
            </a:r>
            <a:r>
              <a:rPr lang="en-US" b="0" i="0" dirty="0">
                <a:solidFill>
                  <a:srgbClr val="B45908"/>
                </a:solidFill>
                <a:effectLst/>
                <a:latin typeface="Corbel" panose="020B0503020204020204" pitchFamily="34" charset="0"/>
              </a:rPr>
              <a:t>2</a:t>
            </a:r>
            <a:r>
              <a:rPr lang="en-US" b="0" i="0" dirty="0">
                <a:solidFill>
                  <a:srgbClr val="001D35"/>
                </a:solidFill>
                <a:effectLst/>
                <a:latin typeface="Corbel" panose="020B0503020204020204" pitchFamily="34" charset="0"/>
              </a:rPr>
              <a:t>) / c) | r; </a:t>
            </a:r>
            <a:r>
              <a:rPr lang="en-US" b="0" i="1" dirty="0">
                <a:solidFill>
                  <a:srgbClr val="80868B"/>
                </a:solidFill>
                <a:effectLst/>
                <a:latin typeface="Corbel" panose="020B0503020204020204" pitchFamily="34" charset="0"/>
              </a:rPr>
              <a:t>// Combine and reposition bits</a:t>
            </a:r>
            <a:br>
              <a:rPr lang="en-US" dirty="0">
                <a:latin typeface="Corbel" panose="020B0503020204020204" pitchFamily="34" charset="0"/>
              </a:rPr>
            </a:br>
            <a:r>
              <a:rPr lang="en-US" b="0" i="0" dirty="0">
                <a:solidFill>
                  <a:srgbClr val="001D35"/>
                </a:solidFill>
                <a:effectLst/>
                <a:latin typeface="Corbel" panose="020B0503020204020204" pitchFamily="34" charset="0"/>
              </a:rPr>
              <a:t>}</a:t>
            </a:r>
            <a:endParaRPr lang="en-IN" dirty="0">
              <a:latin typeface="Corbel" panose="020B0503020204020204" pitchFamily="34" charset="0"/>
            </a:endParaRPr>
          </a:p>
        </p:txBody>
      </p:sp>
      <p:sp>
        <p:nvSpPr>
          <p:cNvPr id="8" name="Rectangle 7">
            <a:extLst>
              <a:ext uri="{FF2B5EF4-FFF2-40B4-BE49-F238E27FC236}">
                <a16:creationId xmlns:a16="http://schemas.microsoft.com/office/drawing/2014/main" id="{9B7F47CE-4B6F-C721-E6D1-0156CFD59F2E}"/>
              </a:ext>
            </a:extLst>
          </p:cNvPr>
          <p:cNvSpPr/>
          <p:nvPr/>
        </p:nvSpPr>
        <p:spPr>
          <a:xfrm>
            <a:off x="216569" y="269161"/>
            <a:ext cx="5879431" cy="769441"/>
          </a:xfrm>
          <a:prstGeom prst="rect">
            <a:avLst/>
          </a:prstGeom>
          <a:noFill/>
        </p:spPr>
        <p:txBody>
          <a:bodyPr wrap="none" lIns="91440" tIns="45720" rIns="91440" bIns="45720">
            <a:spAutoFit/>
          </a:bodyPr>
          <a:lstStyle/>
          <a:p>
            <a:pPr algn="ctr"/>
            <a:r>
              <a:rPr lang="en-US" sz="4400" b="1" cap="none" spc="0" dirty="0">
                <a:ln w="6600">
                  <a:solidFill>
                    <a:schemeClr val="accent2"/>
                  </a:solidFill>
                  <a:prstDash val="solid"/>
                </a:ln>
                <a:solidFill>
                  <a:schemeClr val="accent2">
                    <a:lumMod val="20000"/>
                    <a:lumOff val="80000"/>
                  </a:schemeClr>
                </a:solidFill>
                <a:effectLst>
                  <a:outerShdw dist="38100" dir="2700000" algn="tl" rotWithShape="0">
                    <a:schemeClr val="accent2"/>
                  </a:outerShdw>
                </a:effectLst>
              </a:rPr>
              <a:t>Gosper Hack : Algorithm</a:t>
            </a:r>
          </a:p>
        </p:txBody>
      </p:sp>
    </p:spTree>
    <p:extLst>
      <p:ext uri="{BB962C8B-B14F-4D97-AF65-F5344CB8AC3E}">
        <p14:creationId xmlns:p14="http://schemas.microsoft.com/office/powerpoint/2010/main" val="3215156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nodeType="after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 calcmode="lin" valueType="num">
                                      <p:cBhvr>
                                        <p:cTn id="7" dur="1000" fill="hold"/>
                                        <p:tgtEl>
                                          <p:spTgt spid="5">
                                            <p:txEl>
                                              <p:pRg st="1" end="1"/>
                                            </p:txEl>
                                          </p:spTgt>
                                        </p:tgtEl>
                                        <p:attrNameLst>
                                          <p:attrName>ppt_w</p:attrName>
                                        </p:attrNameLst>
                                      </p:cBhvr>
                                      <p:tavLst>
                                        <p:tav tm="0">
                                          <p:val>
                                            <p:strVal val="#ppt_w+.3"/>
                                          </p:val>
                                        </p:tav>
                                        <p:tav tm="100000">
                                          <p:val>
                                            <p:strVal val="#ppt_w"/>
                                          </p:val>
                                        </p:tav>
                                      </p:tavLst>
                                    </p:anim>
                                    <p:anim calcmode="lin" valueType="num">
                                      <p:cBhvr>
                                        <p:cTn id="8" dur="1000" fill="hold"/>
                                        <p:tgtEl>
                                          <p:spTgt spid="5">
                                            <p:txEl>
                                              <p:pRg st="1" end="1"/>
                                            </p:txEl>
                                          </p:spTgt>
                                        </p:tgtEl>
                                        <p:attrNameLst>
                                          <p:attrName>ppt_h</p:attrName>
                                        </p:attrNameLst>
                                      </p:cBhvr>
                                      <p:tavLst>
                                        <p:tav tm="0">
                                          <p:val>
                                            <p:strVal val="#ppt_h"/>
                                          </p:val>
                                        </p:tav>
                                        <p:tav tm="100000">
                                          <p:val>
                                            <p:strVal val="#ppt_h"/>
                                          </p:val>
                                        </p:tav>
                                      </p:tavLst>
                                    </p:anim>
                                    <p:animEffect transition="in" filter="fade">
                                      <p:cBhvr>
                                        <p:cTn id="9" dur="1000"/>
                                        <p:tgtEl>
                                          <p:spTgt spid="5">
                                            <p:txEl>
                                              <p:pRg st="1" end="1"/>
                                            </p:txEl>
                                          </p:spTgt>
                                        </p:tgtEl>
                                      </p:cBhvr>
                                    </p:animEffect>
                                  </p:childTnLst>
                                </p:cTn>
                              </p:par>
                            </p:childTnLst>
                          </p:cTn>
                        </p:par>
                        <p:par>
                          <p:cTn id="10" fill="hold">
                            <p:stCondLst>
                              <p:cond delay="1000"/>
                            </p:stCondLst>
                            <p:childTnLst>
                              <p:par>
                                <p:cTn id="11" presetID="50" presetClass="entr" presetSubtype="0" decel="100000" fill="hold" nodeType="after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anim calcmode="lin" valueType="num">
                                      <p:cBhvr>
                                        <p:cTn id="13" dur="1000" fill="hold"/>
                                        <p:tgtEl>
                                          <p:spTgt spid="5">
                                            <p:txEl>
                                              <p:pRg st="2" end="2"/>
                                            </p:txEl>
                                          </p:spTgt>
                                        </p:tgtEl>
                                        <p:attrNameLst>
                                          <p:attrName>ppt_w</p:attrName>
                                        </p:attrNameLst>
                                      </p:cBhvr>
                                      <p:tavLst>
                                        <p:tav tm="0">
                                          <p:val>
                                            <p:strVal val="#ppt_w+.3"/>
                                          </p:val>
                                        </p:tav>
                                        <p:tav tm="100000">
                                          <p:val>
                                            <p:strVal val="#ppt_w"/>
                                          </p:val>
                                        </p:tav>
                                      </p:tavLst>
                                    </p:anim>
                                    <p:anim calcmode="lin" valueType="num">
                                      <p:cBhvr>
                                        <p:cTn id="14" dur="1000" fill="hold"/>
                                        <p:tgtEl>
                                          <p:spTgt spid="5">
                                            <p:txEl>
                                              <p:pRg st="2" end="2"/>
                                            </p:txEl>
                                          </p:spTgt>
                                        </p:tgtEl>
                                        <p:attrNameLst>
                                          <p:attrName>ppt_h</p:attrName>
                                        </p:attrNameLst>
                                      </p:cBhvr>
                                      <p:tavLst>
                                        <p:tav tm="0">
                                          <p:val>
                                            <p:strVal val="#ppt_h"/>
                                          </p:val>
                                        </p:tav>
                                        <p:tav tm="100000">
                                          <p:val>
                                            <p:strVal val="#ppt_h"/>
                                          </p:val>
                                        </p:tav>
                                      </p:tavLst>
                                    </p:anim>
                                    <p:animEffect transition="in" filter="fade">
                                      <p:cBhvr>
                                        <p:cTn id="15" dur="1000"/>
                                        <p:tgtEl>
                                          <p:spTgt spid="5">
                                            <p:txEl>
                                              <p:pRg st="2" end="2"/>
                                            </p:txEl>
                                          </p:spTgt>
                                        </p:tgtEl>
                                      </p:cBhvr>
                                    </p:animEffect>
                                  </p:childTnLst>
                                </p:cTn>
                              </p:par>
                            </p:childTnLst>
                          </p:cTn>
                        </p:par>
                        <p:par>
                          <p:cTn id="16" fill="hold">
                            <p:stCondLst>
                              <p:cond delay="2000"/>
                            </p:stCondLst>
                            <p:childTnLst>
                              <p:par>
                                <p:cTn id="17" presetID="50" presetClass="entr" presetSubtype="0" decel="100000" fill="hold" nodeType="after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anim calcmode="lin" valueType="num">
                                      <p:cBhvr>
                                        <p:cTn id="19" dur="1000" fill="hold"/>
                                        <p:tgtEl>
                                          <p:spTgt spid="5">
                                            <p:txEl>
                                              <p:pRg st="3" end="3"/>
                                            </p:txEl>
                                          </p:spTgt>
                                        </p:tgtEl>
                                        <p:attrNameLst>
                                          <p:attrName>ppt_w</p:attrName>
                                        </p:attrNameLst>
                                      </p:cBhvr>
                                      <p:tavLst>
                                        <p:tav tm="0">
                                          <p:val>
                                            <p:strVal val="#ppt_w+.3"/>
                                          </p:val>
                                        </p:tav>
                                        <p:tav tm="100000">
                                          <p:val>
                                            <p:strVal val="#ppt_w"/>
                                          </p:val>
                                        </p:tav>
                                      </p:tavLst>
                                    </p:anim>
                                    <p:anim calcmode="lin" valueType="num">
                                      <p:cBhvr>
                                        <p:cTn id="20" dur="1000" fill="hold"/>
                                        <p:tgtEl>
                                          <p:spTgt spid="5">
                                            <p:txEl>
                                              <p:pRg st="3" end="3"/>
                                            </p:txEl>
                                          </p:spTgt>
                                        </p:tgtEl>
                                        <p:attrNameLst>
                                          <p:attrName>ppt_h</p:attrName>
                                        </p:attrNameLst>
                                      </p:cBhvr>
                                      <p:tavLst>
                                        <p:tav tm="0">
                                          <p:val>
                                            <p:strVal val="#ppt_h"/>
                                          </p:val>
                                        </p:tav>
                                        <p:tav tm="100000">
                                          <p:val>
                                            <p:strVal val="#ppt_h"/>
                                          </p:val>
                                        </p:tav>
                                      </p:tavLst>
                                    </p:anim>
                                    <p:animEffect transition="in" filter="fade">
                                      <p:cBhvr>
                                        <p:cTn id="21" dur="1000"/>
                                        <p:tgtEl>
                                          <p:spTgt spid="5">
                                            <p:txEl>
                                              <p:pRg st="3" end="3"/>
                                            </p:txEl>
                                          </p:spTgt>
                                        </p:tgtEl>
                                      </p:cBhvr>
                                    </p:animEffect>
                                  </p:childTnLst>
                                </p:cTn>
                              </p:par>
                            </p:childTnLst>
                          </p:cTn>
                        </p:par>
                        <p:par>
                          <p:cTn id="22" fill="hold">
                            <p:stCondLst>
                              <p:cond delay="3000"/>
                            </p:stCondLst>
                            <p:childTnLst>
                              <p:par>
                                <p:cTn id="23" presetID="50" presetClass="entr" presetSubtype="0" decel="100000" fill="hold" nodeType="afterEffect">
                                  <p:stCondLst>
                                    <p:cond delay="0"/>
                                  </p:stCondLst>
                                  <p:childTnLst>
                                    <p:set>
                                      <p:cBhvr>
                                        <p:cTn id="24" dur="1" fill="hold">
                                          <p:stCondLst>
                                            <p:cond delay="0"/>
                                          </p:stCondLst>
                                        </p:cTn>
                                        <p:tgtEl>
                                          <p:spTgt spid="5">
                                            <p:txEl>
                                              <p:pRg st="4" end="4"/>
                                            </p:txEl>
                                          </p:spTgt>
                                        </p:tgtEl>
                                        <p:attrNameLst>
                                          <p:attrName>style.visibility</p:attrName>
                                        </p:attrNameLst>
                                      </p:cBhvr>
                                      <p:to>
                                        <p:strVal val="visible"/>
                                      </p:to>
                                    </p:set>
                                    <p:anim calcmode="lin" valueType="num">
                                      <p:cBhvr>
                                        <p:cTn id="25" dur="1000" fill="hold"/>
                                        <p:tgtEl>
                                          <p:spTgt spid="5">
                                            <p:txEl>
                                              <p:pRg st="4" end="4"/>
                                            </p:txEl>
                                          </p:spTgt>
                                        </p:tgtEl>
                                        <p:attrNameLst>
                                          <p:attrName>ppt_w</p:attrName>
                                        </p:attrNameLst>
                                      </p:cBhvr>
                                      <p:tavLst>
                                        <p:tav tm="0">
                                          <p:val>
                                            <p:strVal val="#ppt_w+.3"/>
                                          </p:val>
                                        </p:tav>
                                        <p:tav tm="100000">
                                          <p:val>
                                            <p:strVal val="#ppt_w"/>
                                          </p:val>
                                        </p:tav>
                                      </p:tavLst>
                                    </p:anim>
                                    <p:anim calcmode="lin" valueType="num">
                                      <p:cBhvr>
                                        <p:cTn id="26" dur="1000" fill="hold"/>
                                        <p:tgtEl>
                                          <p:spTgt spid="5">
                                            <p:txEl>
                                              <p:pRg st="4" end="4"/>
                                            </p:txEl>
                                          </p:spTgt>
                                        </p:tgtEl>
                                        <p:attrNameLst>
                                          <p:attrName>ppt_h</p:attrName>
                                        </p:attrNameLst>
                                      </p:cBhvr>
                                      <p:tavLst>
                                        <p:tav tm="0">
                                          <p:val>
                                            <p:strVal val="#ppt_h"/>
                                          </p:val>
                                        </p:tav>
                                        <p:tav tm="100000">
                                          <p:val>
                                            <p:strVal val="#ppt_h"/>
                                          </p:val>
                                        </p:tav>
                                      </p:tavLst>
                                    </p:anim>
                                    <p:animEffect transition="in" filter="fade">
                                      <p:cBhvr>
                                        <p:cTn id="27" dur="10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7">
                                            <p:txEl>
                                              <p:pRg st="0" end="0"/>
                                            </p:txEl>
                                          </p:spTgt>
                                        </p:tgtEl>
                                        <p:attrNameLst>
                                          <p:attrName>style.visibility</p:attrName>
                                        </p:attrNameLst>
                                      </p:cBhvr>
                                      <p:to>
                                        <p:strVal val="visible"/>
                                      </p:to>
                                    </p:set>
                                    <p:animEffect transition="in" filter="wipe(up)">
                                      <p:cBhvr>
                                        <p:cTn id="32"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973FB6B-2B09-96B4-EB9E-059F80D635E6}"/>
              </a:ext>
            </a:extLst>
          </p:cNvPr>
          <p:cNvSpPr txBox="1"/>
          <p:nvPr/>
        </p:nvSpPr>
        <p:spPr>
          <a:xfrm>
            <a:off x="865237" y="1611638"/>
            <a:ext cx="9989575" cy="4326184"/>
          </a:xfrm>
          <a:prstGeom prst="rect">
            <a:avLst/>
          </a:prstGeom>
          <a:noFill/>
        </p:spPr>
        <p:txBody>
          <a:bodyPr wrap="square">
            <a:spAutoFit/>
          </a:bodyPr>
          <a:lstStyle/>
          <a:p>
            <a:pPr algn="l">
              <a:lnSpc>
                <a:spcPts val="1800"/>
              </a:lnSpc>
              <a:spcBef>
                <a:spcPts val="1200"/>
              </a:spcBef>
              <a:spcAft>
                <a:spcPts val="1200"/>
              </a:spcAft>
            </a:pPr>
            <a:r>
              <a:rPr lang="en-IN" dirty="0">
                <a:solidFill>
                  <a:srgbClr val="0A0A0A"/>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x = 1010 – decimal 10</a:t>
            </a:r>
            <a:endParaRPr lang="en-IN" b="0" i="0" dirty="0">
              <a:solidFill>
                <a:srgbClr val="0A0A0A"/>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endParaRPr>
          </a:p>
          <a:p>
            <a:pPr algn="l">
              <a:lnSpc>
                <a:spcPts val="1800"/>
              </a:lnSpc>
              <a:spcBef>
                <a:spcPts val="1200"/>
              </a:spcBef>
              <a:spcAft>
                <a:spcPts val="1200"/>
              </a:spcAft>
              <a:buFont typeface="+mj-lt"/>
              <a:buAutoNum type="arabicPeriod"/>
            </a:pPr>
            <a:r>
              <a:rPr lang="en-IN" b="0" i="0" dirty="0">
                <a:solidFill>
                  <a:srgbClr val="0A0A0A"/>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c = x &amp; -x</a:t>
            </a:r>
            <a:br>
              <a:rPr lang="en-IN" b="0" i="0" dirty="0">
                <a:solidFill>
                  <a:srgbClr val="0A0A0A"/>
                </a:solidFill>
                <a:effectLst/>
                <a:latin typeface="Cambria" panose="02040503050406030204" pitchFamily="18" charset="0"/>
                <a:ea typeface="Cambria" panose="02040503050406030204" pitchFamily="18" charset="0"/>
              </a:rPr>
            </a:br>
            <a:r>
              <a:rPr lang="en-IN" b="0" i="0" dirty="0">
                <a:solidFill>
                  <a:srgbClr val="0A0A0A"/>
                </a:solidFill>
                <a:effectLst/>
                <a:latin typeface="Cambria" panose="02040503050406030204" pitchFamily="18" charset="0"/>
                <a:ea typeface="Cambria" panose="02040503050406030204" pitchFamily="18" charset="0"/>
              </a:rPr>
              <a:t>c = 1010 &amp; -1010</a:t>
            </a:r>
            <a:br>
              <a:rPr lang="en-IN" b="0" i="0" dirty="0">
                <a:solidFill>
                  <a:srgbClr val="0A0A0A"/>
                </a:solidFill>
                <a:effectLst/>
                <a:latin typeface="Cambria" panose="02040503050406030204" pitchFamily="18" charset="0"/>
                <a:ea typeface="Cambria" panose="02040503050406030204" pitchFamily="18" charset="0"/>
              </a:rPr>
            </a:br>
            <a:r>
              <a:rPr lang="en-IN" b="0" i="0" dirty="0">
                <a:solidFill>
                  <a:srgbClr val="0A0A0A"/>
                </a:solidFill>
                <a:effectLst/>
                <a:latin typeface="Cambria" panose="02040503050406030204" pitchFamily="18" charset="0"/>
                <a:ea typeface="Cambria" panose="02040503050406030204" pitchFamily="18" charset="0"/>
              </a:rPr>
              <a:t>The two's complement of 1010  is 0110.</a:t>
            </a:r>
            <a:br>
              <a:rPr lang="en-IN" b="0" i="0" dirty="0">
                <a:solidFill>
                  <a:srgbClr val="0A0A0A"/>
                </a:solidFill>
                <a:effectLst/>
                <a:latin typeface="Cambria" panose="02040503050406030204" pitchFamily="18" charset="0"/>
                <a:ea typeface="Cambria" panose="02040503050406030204" pitchFamily="18" charset="0"/>
              </a:rPr>
            </a:br>
            <a:r>
              <a:rPr lang="en-IN" b="0" i="0" dirty="0">
                <a:solidFill>
                  <a:srgbClr val="0A0A0A"/>
                </a:solidFill>
                <a:effectLst/>
                <a:latin typeface="Cambria" panose="02040503050406030204" pitchFamily="18" charset="0"/>
                <a:ea typeface="Cambria" panose="02040503050406030204" pitchFamily="18" charset="0"/>
              </a:rPr>
              <a:t>c = 1010 &amp; 0110 = 0010 </a:t>
            </a:r>
          </a:p>
          <a:p>
            <a:pPr algn="l">
              <a:lnSpc>
                <a:spcPts val="1800"/>
              </a:lnSpc>
              <a:spcBef>
                <a:spcPts val="1200"/>
              </a:spcBef>
              <a:spcAft>
                <a:spcPts val="1200"/>
              </a:spcAft>
              <a:buFont typeface="+mj-lt"/>
              <a:buAutoNum type="arabicPeriod"/>
            </a:pPr>
            <a:r>
              <a:rPr lang="en-IN" b="0" i="0" dirty="0">
                <a:solidFill>
                  <a:srgbClr val="0A0A0A"/>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r = x + c</a:t>
            </a:r>
            <a:br>
              <a:rPr lang="en-IN" b="0" i="0" dirty="0">
                <a:solidFill>
                  <a:srgbClr val="0A0A0A"/>
                </a:solidFill>
                <a:effectLst/>
                <a:latin typeface="Cambria" panose="02040503050406030204" pitchFamily="18" charset="0"/>
                <a:ea typeface="Cambria" panose="02040503050406030204" pitchFamily="18" charset="0"/>
              </a:rPr>
            </a:br>
            <a:r>
              <a:rPr lang="en-IN" b="0" i="0" dirty="0">
                <a:solidFill>
                  <a:srgbClr val="0A0A0A"/>
                </a:solidFill>
                <a:effectLst/>
                <a:latin typeface="Cambria" panose="02040503050406030204" pitchFamily="18" charset="0"/>
                <a:ea typeface="Cambria" panose="02040503050406030204" pitchFamily="18" charset="0"/>
              </a:rPr>
              <a:t>r = 1010 + 0010= 1100</a:t>
            </a:r>
          </a:p>
          <a:p>
            <a:pPr algn="l">
              <a:lnSpc>
                <a:spcPts val="1800"/>
              </a:lnSpc>
              <a:spcBef>
                <a:spcPts val="1200"/>
              </a:spcBef>
              <a:spcAft>
                <a:spcPts val="1200"/>
              </a:spcAft>
              <a:buFont typeface="+mj-lt"/>
              <a:buAutoNum type="arabicPeriod"/>
            </a:pPr>
            <a:r>
              <a:rPr lang="en-IN" b="0" i="0" dirty="0">
                <a:solidFill>
                  <a:srgbClr val="0A0A0A"/>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y = (((x ^ r) &gt;&gt; 2) // c) | r</a:t>
            </a:r>
            <a:br>
              <a:rPr lang="en-IN" b="0" i="0" dirty="0">
                <a:solidFill>
                  <a:srgbClr val="0A0A0A"/>
                </a:solidFill>
                <a:effectLst/>
                <a:latin typeface="Cambria" panose="02040503050406030204" pitchFamily="18" charset="0"/>
                <a:ea typeface="Cambria" panose="02040503050406030204" pitchFamily="18" charset="0"/>
              </a:rPr>
            </a:br>
            <a:r>
              <a:rPr lang="en-IN" b="0" i="0" dirty="0">
                <a:solidFill>
                  <a:srgbClr val="0A0A0A"/>
                </a:solidFill>
                <a:effectLst/>
                <a:latin typeface="Cambria" panose="02040503050406030204" pitchFamily="18" charset="0"/>
                <a:ea typeface="Cambria" panose="02040503050406030204" pitchFamily="18" charset="0"/>
              </a:rPr>
              <a:t>(x ^ r) = 1010 ^ 1100 = 0110</a:t>
            </a:r>
            <a:br>
              <a:rPr lang="en-IN" b="0" i="0" dirty="0">
                <a:solidFill>
                  <a:srgbClr val="0A0A0A"/>
                </a:solidFill>
                <a:effectLst/>
                <a:latin typeface="Cambria" panose="02040503050406030204" pitchFamily="18" charset="0"/>
                <a:ea typeface="Cambria" panose="02040503050406030204" pitchFamily="18" charset="0"/>
              </a:rPr>
            </a:br>
            <a:r>
              <a:rPr lang="en-IN" b="0" i="0" dirty="0">
                <a:solidFill>
                  <a:srgbClr val="0A0A0A"/>
                </a:solidFill>
                <a:effectLst/>
                <a:latin typeface="Cambria" panose="02040503050406030204" pitchFamily="18" charset="0"/>
                <a:ea typeface="Cambria" panose="02040503050406030204" pitchFamily="18" charset="0"/>
              </a:rPr>
              <a:t>((x ^ r) &gt;&gt; 2) = 0110 &gt;&gt; 2 = 0001</a:t>
            </a:r>
            <a:br>
              <a:rPr lang="en-IN" b="0" i="0" dirty="0">
                <a:solidFill>
                  <a:srgbClr val="0A0A0A"/>
                </a:solidFill>
                <a:effectLst/>
                <a:latin typeface="Cambria" panose="02040503050406030204" pitchFamily="18" charset="0"/>
                <a:ea typeface="Cambria" panose="02040503050406030204" pitchFamily="18" charset="0"/>
              </a:rPr>
            </a:br>
            <a:r>
              <a:rPr lang="en-IN" b="0" i="0" dirty="0">
                <a:solidFill>
                  <a:srgbClr val="0A0A0A"/>
                </a:solidFill>
                <a:effectLst/>
                <a:latin typeface="Cambria" panose="02040503050406030204" pitchFamily="18" charset="0"/>
                <a:ea typeface="Cambria" panose="02040503050406030204" pitchFamily="18" charset="0"/>
              </a:rPr>
              <a:t>(((x ^ r) &gt;&gt; 2) // c) = 0001 // 0010 = 0000</a:t>
            </a:r>
            <a:br>
              <a:rPr lang="en-IN" b="0" i="0" dirty="0">
                <a:solidFill>
                  <a:srgbClr val="0A0A0A"/>
                </a:solidFill>
                <a:effectLst/>
                <a:latin typeface="Cambria" panose="02040503050406030204" pitchFamily="18" charset="0"/>
                <a:ea typeface="Cambria" panose="02040503050406030204" pitchFamily="18" charset="0"/>
              </a:rPr>
            </a:br>
            <a:r>
              <a:rPr lang="en-IN" b="0" i="0" dirty="0">
                <a:solidFill>
                  <a:srgbClr val="0A0A0A"/>
                </a:solidFill>
                <a:effectLst/>
                <a:latin typeface="Cambria" panose="02040503050406030204" pitchFamily="18" charset="0"/>
                <a:ea typeface="Cambria" panose="02040503050406030204" pitchFamily="18" charset="0"/>
              </a:rPr>
              <a:t>y = 0000 | 1100 = 1100 </a:t>
            </a:r>
          </a:p>
          <a:p>
            <a:pPr algn="l">
              <a:lnSpc>
                <a:spcPts val="1650"/>
              </a:lnSpc>
              <a:spcBef>
                <a:spcPts val="1200"/>
              </a:spcBef>
              <a:spcAft>
                <a:spcPts val="1200"/>
              </a:spcAft>
              <a:buNone/>
            </a:pPr>
            <a:r>
              <a:rPr lang="en-IN" b="0" i="0" dirty="0">
                <a:solidFill>
                  <a:srgbClr val="0A0A0A"/>
                </a:solidFill>
                <a:effectLst/>
                <a:latin typeface="Cambria" panose="02040503050406030204" pitchFamily="18" charset="0"/>
                <a:ea typeface="Cambria" panose="02040503050406030204" pitchFamily="18" charset="0"/>
              </a:rPr>
              <a:t>The next combination after 1010 is 1100, or decimal </a:t>
            </a:r>
            <a:r>
              <a:rPr lang="en-IN" b="1" i="0" dirty="0">
                <a:solidFill>
                  <a:srgbClr val="0A0A0A"/>
                </a:solidFill>
                <a:effectLst/>
                <a:latin typeface="Cambria" panose="02040503050406030204" pitchFamily="18" charset="0"/>
                <a:ea typeface="Cambria" panose="02040503050406030204" pitchFamily="18" charset="0"/>
              </a:rPr>
              <a:t>12</a:t>
            </a:r>
          </a:p>
        </p:txBody>
      </p:sp>
      <p:sp>
        <p:nvSpPr>
          <p:cNvPr id="6" name="Rectangle 5">
            <a:extLst>
              <a:ext uri="{FF2B5EF4-FFF2-40B4-BE49-F238E27FC236}">
                <a16:creationId xmlns:a16="http://schemas.microsoft.com/office/drawing/2014/main" id="{1C0B86DD-7038-5803-7FA5-C6C6E158E077}"/>
              </a:ext>
            </a:extLst>
          </p:cNvPr>
          <p:cNvSpPr/>
          <p:nvPr/>
        </p:nvSpPr>
        <p:spPr>
          <a:xfrm>
            <a:off x="865237" y="387148"/>
            <a:ext cx="5528245" cy="769441"/>
          </a:xfrm>
          <a:prstGeom prst="rect">
            <a:avLst/>
          </a:prstGeom>
          <a:noFill/>
        </p:spPr>
        <p:txBody>
          <a:bodyPr wrap="none" lIns="91440" tIns="45720" rIns="91440" bIns="45720">
            <a:spAutoFit/>
          </a:bodyPr>
          <a:lstStyle/>
          <a:p>
            <a:pPr algn="ctr"/>
            <a:r>
              <a:rPr lang="en-US" sz="4400" b="1" cap="none" spc="0" dirty="0">
                <a:ln w="6600">
                  <a:solidFill>
                    <a:schemeClr val="accent2"/>
                  </a:solidFill>
                  <a:prstDash val="solid"/>
                </a:ln>
                <a:solidFill>
                  <a:srgbClr val="FFFF00"/>
                </a:solidFill>
                <a:effectLst>
                  <a:outerShdw dist="38100" dir="2700000" algn="tl" rotWithShape="0">
                    <a:schemeClr val="accent2"/>
                  </a:outerShdw>
                </a:effectLst>
              </a:rPr>
              <a:t>Gosper Hack : Example</a:t>
            </a:r>
          </a:p>
        </p:txBody>
      </p:sp>
    </p:spTree>
    <p:extLst>
      <p:ext uri="{BB962C8B-B14F-4D97-AF65-F5344CB8AC3E}">
        <p14:creationId xmlns:p14="http://schemas.microsoft.com/office/powerpoint/2010/main" val="3657505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strips(downLeft)">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12"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strips(downLeft)">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12"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strips(downLeft)">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12"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strips(downLeft)">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8" presetClass="entr" presetSubtype="12" fill="hold"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strips(downLeft)">
                                      <p:cBhvr>
                                        <p:cTn id="27" dur="5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1142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141B12A-9CEF-72AB-7B7A-2322A8A88A03}"/>
              </a:ext>
            </a:extLst>
          </p:cNvPr>
          <p:cNvSpPr txBox="1"/>
          <p:nvPr/>
        </p:nvSpPr>
        <p:spPr>
          <a:xfrm>
            <a:off x="673510" y="4921129"/>
            <a:ext cx="10844980" cy="646331"/>
          </a:xfrm>
          <a:prstGeom prst="rect">
            <a:avLst/>
          </a:prstGeom>
          <a:noFill/>
        </p:spPr>
        <p:txBody>
          <a:bodyPr wrap="square">
            <a:spAutoFit/>
          </a:bodyPr>
          <a:lstStyle/>
          <a:p>
            <a:r>
              <a:rPr lang="en-US" b="0" i="0" dirty="0">
                <a:solidFill>
                  <a:srgbClr val="333333"/>
                </a:solidFill>
                <a:effectLst/>
                <a:latin typeface="inter-regular"/>
              </a:rPr>
              <a:t>The idea is to take an edge (u, v) one by one, put both vertices to C, and remove all the edges incident to u or v. We carry on until all edges have been removed. C is a VC. But how good is C?</a:t>
            </a:r>
            <a:endParaRPr lang="en-IN" dirty="0"/>
          </a:p>
        </p:txBody>
      </p:sp>
      <p:sp>
        <p:nvSpPr>
          <p:cNvPr id="4" name="Rectangle 3">
            <a:extLst>
              <a:ext uri="{FF2B5EF4-FFF2-40B4-BE49-F238E27FC236}">
                <a16:creationId xmlns:a16="http://schemas.microsoft.com/office/drawing/2014/main" id="{E840B04D-5308-8FE8-BBA6-FECAC3126EF7}"/>
              </a:ext>
            </a:extLst>
          </p:cNvPr>
          <p:cNvSpPr/>
          <p:nvPr/>
        </p:nvSpPr>
        <p:spPr>
          <a:xfrm>
            <a:off x="673510" y="293948"/>
            <a:ext cx="7656776" cy="646331"/>
          </a:xfrm>
          <a:prstGeom prst="rect">
            <a:avLst/>
          </a:prstGeom>
          <a:noFill/>
        </p:spPr>
        <p:txBody>
          <a:bodyPr wrap="none" lIns="91440" tIns="45720" rIns="91440" bIns="45720">
            <a:spAutoFit/>
          </a:bodyPr>
          <a:lstStyle/>
          <a:p>
            <a:pPr algn="ctr"/>
            <a:r>
              <a:rPr lang="en-US" sz="3600" b="1" cap="none" spc="0" dirty="0">
                <a:ln w="12700">
                  <a:solidFill>
                    <a:schemeClr val="tx1"/>
                  </a:solidFill>
                  <a:prstDash val="solid"/>
                </a:ln>
                <a:blipFill dpi="0" rotWithShape="1">
                  <a:blip r:embed="rId2">
                    <a:extLst>
                      <a:ext uri="{28A0092B-C50C-407E-A947-70E740481C1C}">
                        <a14:useLocalDpi xmlns:a14="http://schemas.microsoft.com/office/drawing/2010/main" val="0"/>
                      </a:ext>
                    </a:extLst>
                  </a:blip>
                  <a:srcRect/>
                  <a:stretch>
                    <a:fillRect/>
                  </a:stretch>
                </a:blipFill>
                <a:effectLst/>
              </a:rPr>
              <a:t>Minimum Vertex cover: Approximation</a:t>
            </a:r>
          </a:p>
        </p:txBody>
      </p:sp>
      <p:sp>
        <p:nvSpPr>
          <p:cNvPr id="5" name="Rectangle 4">
            <a:extLst>
              <a:ext uri="{FF2B5EF4-FFF2-40B4-BE49-F238E27FC236}">
                <a16:creationId xmlns:a16="http://schemas.microsoft.com/office/drawing/2014/main" id="{C2076D50-AFD0-7CA7-D5F6-557E3B14DCA1}"/>
              </a:ext>
            </a:extLst>
          </p:cNvPr>
          <p:cNvSpPr/>
          <p:nvPr/>
        </p:nvSpPr>
        <p:spPr>
          <a:xfrm>
            <a:off x="338030" y="1297858"/>
            <a:ext cx="7130751" cy="53625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t>Given a following graph G = {V,E}- find the minimum vertex cover</a:t>
            </a:r>
          </a:p>
        </p:txBody>
      </p:sp>
      <p:pic>
        <p:nvPicPr>
          <p:cNvPr id="4102" name="Picture 6" descr="Set Edges">
            <a:extLst>
              <a:ext uri="{FF2B5EF4-FFF2-40B4-BE49-F238E27FC236}">
                <a16:creationId xmlns:a16="http://schemas.microsoft.com/office/drawing/2014/main" id="{D2278275-DC40-8B10-0CF7-B647A104A7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3510" y="1834112"/>
            <a:ext cx="4842847" cy="2873929"/>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A7EBB7D9-DA9D-6760-F903-0780399D9986}"/>
              </a:ext>
            </a:extLst>
          </p:cNvPr>
          <p:cNvSpPr txBox="1"/>
          <p:nvPr/>
        </p:nvSpPr>
        <p:spPr>
          <a:xfrm>
            <a:off x="5746955" y="2149959"/>
            <a:ext cx="6105832" cy="1200329"/>
          </a:xfrm>
          <a:prstGeom prst="rect">
            <a:avLst/>
          </a:prstGeom>
          <a:noFill/>
        </p:spPr>
        <p:txBody>
          <a:bodyPr wrap="square">
            <a:spAutoFit/>
          </a:bodyPr>
          <a:lstStyle/>
          <a:p>
            <a:r>
              <a:rPr lang="en-US" dirty="0"/>
              <a:t>the set of edges of the given graph is −</a:t>
            </a:r>
          </a:p>
          <a:p>
            <a:endParaRPr lang="en-US" dirty="0"/>
          </a:p>
          <a:p>
            <a:r>
              <a:rPr lang="en-US" dirty="0"/>
              <a:t>{(1,6),(1,2),(1,4),(2,3),(2,4),(6,7),(4,7),(7,8),(3,8),(3,5),(8,5)}</a:t>
            </a:r>
          </a:p>
          <a:p>
            <a:endParaRPr lang="en-US" dirty="0"/>
          </a:p>
        </p:txBody>
      </p:sp>
    </p:spTree>
    <p:extLst>
      <p:ext uri="{BB962C8B-B14F-4D97-AF65-F5344CB8AC3E}">
        <p14:creationId xmlns:p14="http://schemas.microsoft.com/office/powerpoint/2010/main" val="38954819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4102"/>
                                        </p:tgtEl>
                                        <p:attrNameLst>
                                          <p:attrName>style.visibility</p:attrName>
                                        </p:attrNameLst>
                                      </p:cBhvr>
                                      <p:to>
                                        <p:strVal val="visible"/>
                                      </p:to>
                                    </p:set>
                                    <p:animEffect transition="in" filter="dissolve">
                                      <p:cBhvr>
                                        <p:cTn id="12" dur="500"/>
                                        <p:tgtEl>
                                          <p:spTgt spid="4102"/>
                                        </p:tgtEl>
                                      </p:cBhvr>
                                    </p:animEffect>
                                  </p:childTnLst>
                                </p:cTn>
                              </p:par>
                            </p:childTnLst>
                          </p:cTn>
                        </p:par>
                        <p:par>
                          <p:cTn id="13" fill="hold">
                            <p:stCondLst>
                              <p:cond delay="500"/>
                            </p:stCondLst>
                            <p:childTnLst>
                              <p:par>
                                <p:cTn id="14" presetID="16" presetClass="entr" presetSubtype="21" fill="hold" nodeType="afterEffect">
                                  <p:stCondLst>
                                    <p:cond delay="0"/>
                                  </p:stCondLst>
                                  <p:childTnLst>
                                    <p:set>
                                      <p:cBhvr>
                                        <p:cTn id="15" dur="1" fill="hold">
                                          <p:stCondLst>
                                            <p:cond delay="0"/>
                                          </p:stCondLst>
                                        </p:cTn>
                                        <p:tgtEl>
                                          <p:spTgt spid="7">
                                            <p:txEl>
                                              <p:pRg st="0" end="0"/>
                                            </p:txEl>
                                          </p:spTgt>
                                        </p:tgtEl>
                                        <p:attrNameLst>
                                          <p:attrName>style.visibility</p:attrName>
                                        </p:attrNameLst>
                                      </p:cBhvr>
                                      <p:to>
                                        <p:strVal val="visible"/>
                                      </p:to>
                                    </p:set>
                                    <p:animEffect transition="in" filter="barn(inVertical)">
                                      <p:cBhvr>
                                        <p:cTn id="16" dur="500"/>
                                        <p:tgtEl>
                                          <p:spTgt spid="7">
                                            <p:txEl>
                                              <p:pRg st="0" end="0"/>
                                            </p:txEl>
                                          </p:spTgt>
                                        </p:tgtEl>
                                      </p:cBhvr>
                                    </p:animEffect>
                                  </p:childTnLst>
                                </p:cTn>
                              </p:par>
                            </p:childTnLst>
                          </p:cTn>
                        </p:par>
                        <p:par>
                          <p:cTn id="17" fill="hold">
                            <p:stCondLst>
                              <p:cond delay="1000"/>
                            </p:stCondLst>
                            <p:childTnLst>
                              <p:par>
                                <p:cTn id="18" presetID="16" presetClass="entr" presetSubtype="21" fill="hold" nodeType="afterEffect">
                                  <p:stCondLst>
                                    <p:cond delay="0"/>
                                  </p:stCondLst>
                                  <p:childTnLst>
                                    <p:set>
                                      <p:cBhvr>
                                        <p:cTn id="19" dur="1" fill="hold">
                                          <p:stCondLst>
                                            <p:cond delay="0"/>
                                          </p:stCondLst>
                                        </p:cTn>
                                        <p:tgtEl>
                                          <p:spTgt spid="7">
                                            <p:txEl>
                                              <p:pRg st="2" end="2"/>
                                            </p:txEl>
                                          </p:spTgt>
                                        </p:tgtEl>
                                        <p:attrNameLst>
                                          <p:attrName>style.visibility</p:attrName>
                                        </p:attrNameLst>
                                      </p:cBhvr>
                                      <p:to>
                                        <p:strVal val="visible"/>
                                      </p:to>
                                    </p:set>
                                    <p:animEffect transition="in" filter="barn(inVertical)">
                                      <p:cBhvr>
                                        <p:cTn id="20" dur="500"/>
                                        <p:tgtEl>
                                          <p:spTgt spid="7">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1" fill="hold" grpId="0" nodeType="click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wipe(up)">
                                      <p:cBhvr>
                                        <p:cTn id="2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96C93C5-5CCF-8183-1C8D-E28062629E3E}"/>
              </a:ext>
            </a:extLst>
          </p:cNvPr>
          <p:cNvSpPr txBox="1"/>
          <p:nvPr/>
        </p:nvSpPr>
        <p:spPr>
          <a:xfrm>
            <a:off x="393290" y="923836"/>
            <a:ext cx="11336594" cy="923330"/>
          </a:xfrm>
          <a:prstGeom prst="rect">
            <a:avLst/>
          </a:prstGeom>
          <a:noFill/>
        </p:spPr>
        <p:txBody>
          <a:bodyPr wrap="square">
            <a:spAutoFit/>
          </a:bodyPr>
          <a:lstStyle/>
          <a:p>
            <a:r>
              <a:rPr lang="en-US" b="0" i="0" dirty="0">
                <a:solidFill>
                  <a:srgbClr val="000000"/>
                </a:solidFill>
                <a:effectLst/>
              </a:rPr>
              <a:t>Now, we start by selecting an arbitrary edge (1,6). </a:t>
            </a:r>
          </a:p>
          <a:p>
            <a:r>
              <a:rPr lang="en-US" b="0" i="0" dirty="0">
                <a:solidFill>
                  <a:srgbClr val="000000"/>
                </a:solidFill>
                <a:effectLst/>
              </a:rPr>
              <a:t>We eliminate all the edges, which are either incident to vertex 1 or 6 </a:t>
            </a:r>
          </a:p>
          <a:p>
            <a:r>
              <a:rPr lang="en-US" b="0" i="0" dirty="0">
                <a:solidFill>
                  <a:srgbClr val="000000"/>
                </a:solidFill>
                <a:effectLst/>
              </a:rPr>
              <a:t>and we add edge (1,6) to cover.</a:t>
            </a:r>
            <a:endParaRPr lang="en-IN" dirty="0"/>
          </a:p>
        </p:txBody>
      </p:sp>
      <p:pic>
        <p:nvPicPr>
          <p:cNvPr id="6146" name="Picture 2" descr="Arbitrary Edge">
            <a:extLst>
              <a:ext uri="{FF2B5EF4-FFF2-40B4-BE49-F238E27FC236}">
                <a16:creationId xmlns:a16="http://schemas.microsoft.com/office/drawing/2014/main" id="{4266B834-2FB1-7AA7-A30E-59F79A232F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5527" y="2065697"/>
            <a:ext cx="6667500" cy="325755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F166E187-FF2E-9588-CBB6-103792526836}"/>
              </a:ext>
            </a:extLst>
          </p:cNvPr>
          <p:cNvSpPr/>
          <p:nvPr/>
        </p:nvSpPr>
        <p:spPr>
          <a:xfrm>
            <a:off x="225527" y="277505"/>
            <a:ext cx="7656776" cy="646331"/>
          </a:xfrm>
          <a:prstGeom prst="rect">
            <a:avLst/>
          </a:prstGeom>
          <a:noFill/>
        </p:spPr>
        <p:txBody>
          <a:bodyPr wrap="none" lIns="91440" tIns="45720" rIns="91440" bIns="45720">
            <a:spAutoFit/>
          </a:bodyPr>
          <a:lstStyle/>
          <a:p>
            <a:pPr algn="ctr"/>
            <a:r>
              <a:rPr lang="en-US" sz="3600" b="1" cap="none" spc="0" dirty="0">
                <a:ln w="12700">
                  <a:solidFill>
                    <a:schemeClr val="tx1"/>
                  </a:solidFill>
                  <a:prstDash val="solid"/>
                </a:ln>
                <a:blipFill dpi="0" rotWithShape="1">
                  <a:blip r:embed="rId3">
                    <a:extLst>
                      <a:ext uri="{28A0092B-C50C-407E-A947-70E740481C1C}">
                        <a14:useLocalDpi xmlns:a14="http://schemas.microsoft.com/office/drawing/2010/main" val="0"/>
                      </a:ext>
                    </a:extLst>
                  </a:blip>
                  <a:srcRect/>
                  <a:stretch>
                    <a:fillRect/>
                  </a:stretch>
                </a:blipFill>
                <a:effectLst/>
              </a:rPr>
              <a:t>Minimum Vertex cover: Approximation</a:t>
            </a:r>
          </a:p>
        </p:txBody>
      </p:sp>
    </p:spTree>
    <p:extLst>
      <p:ext uri="{BB962C8B-B14F-4D97-AF65-F5344CB8AC3E}">
        <p14:creationId xmlns:p14="http://schemas.microsoft.com/office/powerpoint/2010/main" val="1836002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wipe(left)">
                                      <p:cBhvr>
                                        <p:cTn id="11" dur="500"/>
                                        <p:tgtEl>
                                          <p:spTgt spid="3">
                                            <p:txEl>
                                              <p:pRg st="1" end="1"/>
                                            </p:txEl>
                                          </p:spTgt>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wipe(left)">
                                      <p:cBhvr>
                                        <p:cTn id="15" dur="500"/>
                                        <p:tgtEl>
                                          <p:spTgt spid="3">
                                            <p:txEl>
                                              <p:pRg st="2" end="2"/>
                                            </p:txEl>
                                          </p:spTgt>
                                        </p:tgtEl>
                                      </p:cBhvr>
                                    </p:animEffect>
                                  </p:childTnLst>
                                </p:cTn>
                              </p:par>
                            </p:childTnLst>
                          </p:cTn>
                        </p:par>
                        <p:par>
                          <p:cTn id="16" fill="hold">
                            <p:stCondLst>
                              <p:cond delay="1500"/>
                            </p:stCondLst>
                            <p:childTnLst>
                              <p:par>
                                <p:cTn id="17" presetID="9" presetClass="entr" presetSubtype="0" fill="hold" nodeType="afterEffect">
                                  <p:stCondLst>
                                    <p:cond delay="0"/>
                                  </p:stCondLst>
                                  <p:childTnLst>
                                    <p:set>
                                      <p:cBhvr>
                                        <p:cTn id="18" dur="1" fill="hold">
                                          <p:stCondLst>
                                            <p:cond delay="0"/>
                                          </p:stCondLst>
                                        </p:cTn>
                                        <p:tgtEl>
                                          <p:spTgt spid="6146"/>
                                        </p:tgtEl>
                                        <p:attrNameLst>
                                          <p:attrName>style.visibility</p:attrName>
                                        </p:attrNameLst>
                                      </p:cBhvr>
                                      <p:to>
                                        <p:strVal val="visible"/>
                                      </p:to>
                                    </p:set>
                                    <p:animEffect transition="in" filter="dissolve">
                                      <p:cBhvr>
                                        <p:cTn id="19" dur="500"/>
                                        <p:tgtEl>
                                          <p:spTgt spid="61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F4C15D8-53E9-5115-DE89-6D29E07BC769}"/>
              </a:ext>
            </a:extLst>
          </p:cNvPr>
          <p:cNvSpPr txBox="1"/>
          <p:nvPr/>
        </p:nvSpPr>
        <p:spPr>
          <a:xfrm>
            <a:off x="717755" y="1082847"/>
            <a:ext cx="7973962" cy="338554"/>
          </a:xfrm>
          <a:prstGeom prst="rect">
            <a:avLst/>
          </a:prstGeom>
          <a:noFill/>
        </p:spPr>
        <p:txBody>
          <a:bodyPr wrap="square">
            <a:spAutoFit/>
          </a:bodyPr>
          <a:lstStyle/>
          <a:p>
            <a:r>
              <a:rPr lang="en-US" sz="1600" b="0" i="0" dirty="0">
                <a:solidFill>
                  <a:srgbClr val="000000"/>
                </a:solidFill>
                <a:effectLst/>
                <a:latin typeface="Verdana" panose="020B0604030504040204" pitchFamily="34" charset="0"/>
              </a:rPr>
              <a:t>In the next step, we have chosen another edge (2,3) at random</a:t>
            </a:r>
            <a:endParaRPr lang="en-IN" sz="1600" dirty="0"/>
          </a:p>
        </p:txBody>
      </p:sp>
      <p:pic>
        <p:nvPicPr>
          <p:cNvPr id="7170" name="Picture 2" descr="Another Edge">
            <a:extLst>
              <a:ext uri="{FF2B5EF4-FFF2-40B4-BE49-F238E27FC236}">
                <a16:creationId xmlns:a16="http://schemas.microsoft.com/office/drawing/2014/main" id="{CFBA8581-5524-7527-F38A-C3E10A6C04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1502" y="1490972"/>
            <a:ext cx="5501976" cy="271168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54420C9F-7BC7-E385-D423-9E1ACCF2C5FD}"/>
              </a:ext>
            </a:extLst>
          </p:cNvPr>
          <p:cNvSpPr txBox="1"/>
          <p:nvPr/>
        </p:nvSpPr>
        <p:spPr>
          <a:xfrm>
            <a:off x="6775254" y="2398759"/>
            <a:ext cx="6097656" cy="369332"/>
          </a:xfrm>
          <a:prstGeom prst="rect">
            <a:avLst/>
          </a:prstGeom>
          <a:noFill/>
        </p:spPr>
        <p:txBody>
          <a:bodyPr wrap="square">
            <a:spAutoFit/>
          </a:bodyPr>
          <a:lstStyle/>
          <a:p>
            <a:r>
              <a:rPr lang="en-US" b="0" i="0" dirty="0">
                <a:solidFill>
                  <a:srgbClr val="000000"/>
                </a:solidFill>
                <a:effectLst/>
              </a:rPr>
              <a:t>Now we select another edge (4,7).</a:t>
            </a:r>
            <a:endParaRPr lang="en-IN" dirty="0"/>
          </a:p>
        </p:txBody>
      </p:sp>
      <p:pic>
        <p:nvPicPr>
          <p:cNvPr id="7172" name="Picture 4" descr="Select Another Edge">
            <a:extLst>
              <a:ext uri="{FF2B5EF4-FFF2-40B4-BE49-F238E27FC236}">
                <a16:creationId xmlns:a16="http://schemas.microsoft.com/office/drawing/2014/main" id="{46F65CBC-397B-1DDE-6E57-D856C7554C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20054" y="3429000"/>
            <a:ext cx="5822540" cy="2794819"/>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47F97F95-6C46-4C8F-4152-C9451C7BC375}"/>
              </a:ext>
            </a:extLst>
          </p:cNvPr>
          <p:cNvSpPr/>
          <p:nvPr/>
        </p:nvSpPr>
        <p:spPr>
          <a:xfrm>
            <a:off x="559823" y="271003"/>
            <a:ext cx="7656776" cy="646331"/>
          </a:xfrm>
          <a:prstGeom prst="rect">
            <a:avLst/>
          </a:prstGeom>
          <a:noFill/>
        </p:spPr>
        <p:txBody>
          <a:bodyPr wrap="none" lIns="91440" tIns="45720" rIns="91440" bIns="45720">
            <a:spAutoFit/>
          </a:bodyPr>
          <a:lstStyle/>
          <a:p>
            <a:pPr algn="ctr"/>
            <a:r>
              <a:rPr lang="en-US" sz="3600" b="1" cap="none" spc="0" dirty="0">
                <a:ln w="12700">
                  <a:solidFill>
                    <a:schemeClr val="tx1"/>
                  </a:solidFill>
                  <a:prstDash val="solid"/>
                </a:ln>
                <a:blipFill dpi="0" rotWithShape="1">
                  <a:blip r:embed="rId4">
                    <a:extLst>
                      <a:ext uri="{28A0092B-C50C-407E-A947-70E740481C1C}">
                        <a14:useLocalDpi xmlns:a14="http://schemas.microsoft.com/office/drawing/2010/main" val="0"/>
                      </a:ext>
                    </a:extLst>
                  </a:blip>
                  <a:srcRect/>
                  <a:stretch>
                    <a:fillRect/>
                  </a:stretch>
                </a:blipFill>
                <a:effectLst/>
              </a:rPr>
              <a:t>Minimum Vertex cover: Approximation</a:t>
            </a:r>
          </a:p>
        </p:txBody>
      </p:sp>
    </p:spTree>
    <p:extLst>
      <p:ext uri="{BB962C8B-B14F-4D97-AF65-F5344CB8AC3E}">
        <p14:creationId xmlns:p14="http://schemas.microsoft.com/office/powerpoint/2010/main" val="2843832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7170"/>
                                        </p:tgtEl>
                                        <p:attrNameLst>
                                          <p:attrName>style.visibility</p:attrName>
                                        </p:attrNameLst>
                                      </p:cBhvr>
                                      <p:to>
                                        <p:strVal val="visible"/>
                                      </p:to>
                                    </p:set>
                                    <p:animEffect transition="in" filter="dissolve">
                                      <p:cBhvr>
                                        <p:cTn id="11" dur="500"/>
                                        <p:tgtEl>
                                          <p:spTgt spid="7170"/>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wipe(left)">
                                      <p:cBhvr>
                                        <p:cTn id="16" dur="500"/>
                                        <p:tgtEl>
                                          <p:spTgt spid="5"/>
                                        </p:tgtEl>
                                      </p:cBhvr>
                                    </p:animEffect>
                                  </p:childTnLst>
                                </p:cTn>
                              </p:par>
                            </p:childTnLst>
                          </p:cTn>
                        </p:par>
                        <p:par>
                          <p:cTn id="17" fill="hold">
                            <p:stCondLst>
                              <p:cond delay="500"/>
                            </p:stCondLst>
                            <p:childTnLst>
                              <p:par>
                                <p:cTn id="18" presetID="9" presetClass="entr" presetSubtype="0" fill="hold" nodeType="afterEffect">
                                  <p:stCondLst>
                                    <p:cond delay="0"/>
                                  </p:stCondLst>
                                  <p:childTnLst>
                                    <p:set>
                                      <p:cBhvr>
                                        <p:cTn id="19" dur="1" fill="hold">
                                          <p:stCondLst>
                                            <p:cond delay="0"/>
                                          </p:stCondLst>
                                        </p:cTn>
                                        <p:tgtEl>
                                          <p:spTgt spid="7172"/>
                                        </p:tgtEl>
                                        <p:attrNameLst>
                                          <p:attrName>style.visibility</p:attrName>
                                        </p:attrNameLst>
                                      </p:cBhvr>
                                      <p:to>
                                        <p:strVal val="visible"/>
                                      </p:to>
                                    </p:set>
                                    <p:animEffect transition="in" filter="dissolve">
                                      <p:cBhvr>
                                        <p:cTn id="20" dur="500"/>
                                        <p:tgtEl>
                                          <p:spTgt spid="71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5E59F5-6617-C492-5D96-9C8DCB203855}"/>
              </a:ext>
            </a:extLst>
          </p:cNvPr>
          <p:cNvSpPr txBox="1"/>
          <p:nvPr/>
        </p:nvSpPr>
        <p:spPr>
          <a:xfrm>
            <a:off x="884903" y="936211"/>
            <a:ext cx="6096000" cy="369332"/>
          </a:xfrm>
          <a:prstGeom prst="rect">
            <a:avLst/>
          </a:prstGeom>
          <a:noFill/>
        </p:spPr>
        <p:txBody>
          <a:bodyPr wrap="square">
            <a:spAutoFit/>
          </a:bodyPr>
          <a:lstStyle/>
          <a:p>
            <a:r>
              <a:rPr lang="en-US" b="0" i="0" dirty="0">
                <a:solidFill>
                  <a:srgbClr val="000000"/>
                </a:solidFill>
                <a:effectLst/>
              </a:rPr>
              <a:t>We select another edge (8,5).</a:t>
            </a:r>
            <a:endParaRPr lang="en-IN" dirty="0"/>
          </a:p>
        </p:txBody>
      </p:sp>
      <p:pic>
        <p:nvPicPr>
          <p:cNvPr id="8194" name="Picture 2" descr="Edge">
            <a:extLst>
              <a:ext uri="{FF2B5EF4-FFF2-40B4-BE49-F238E27FC236}">
                <a16:creationId xmlns:a16="http://schemas.microsoft.com/office/drawing/2014/main" id="{A3B6E2A0-ECC1-8D5F-B22A-43D042CF17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6432" y="1702284"/>
            <a:ext cx="6667500" cy="309562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5DAC9A58-4B49-5BD1-E0A8-42E461B17D77}"/>
              </a:ext>
            </a:extLst>
          </p:cNvPr>
          <p:cNvSpPr txBox="1"/>
          <p:nvPr/>
        </p:nvSpPr>
        <p:spPr>
          <a:xfrm>
            <a:off x="5143099" y="5417263"/>
            <a:ext cx="6097656" cy="369332"/>
          </a:xfrm>
          <a:prstGeom prst="rect">
            <a:avLst/>
          </a:prstGeom>
          <a:noFill/>
        </p:spPr>
        <p:txBody>
          <a:bodyPr wrap="square">
            <a:spAutoFit/>
          </a:bodyPr>
          <a:lstStyle/>
          <a:p>
            <a:r>
              <a:rPr lang="en-US" b="0" i="0" dirty="0">
                <a:solidFill>
                  <a:srgbClr val="000000"/>
                </a:solidFill>
                <a:effectLst>
                  <a:outerShdw blurRad="38100" dist="38100" dir="2700000" algn="tl">
                    <a:srgbClr val="000000">
                      <a:alpha val="43137"/>
                    </a:srgbClr>
                  </a:outerShdw>
                </a:effectLst>
                <a:latin typeface="+mj-lt"/>
              </a:rPr>
              <a:t>Hence, the vertex cover of this graph is </a:t>
            </a:r>
            <a:endParaRPr lang="en-IN" dirty="0">
              <a:effectLst>
                <a:outerShdw blurRad="38100" dist="38100" dir="2700000" algn="tl">
                  <a:srgbClr val="000000">
                    <a:alpha val="43137"/>
                  </a:srgbClr>
                </a:outerShdw>
              </a:effectLst>
              <a:latin typeface="+mj-lt"/>
            </a:endParaRPr>
          </a:p>
        </p:txBody>
      </p:sp>
      <p:sp>
        <p:nvSpPr>
          <p:cNvPr id="6" name="Rectangle 5">
            <a:extLst>
              <a:ext uri="{FF2B5EF4-FFF2-40B4-BE49-F238E27FC236}">
                <a16:creationId xmlns:a16="http://schemas.microsoft.com/office/drawing/2014/main" id="{AC1A556F-1F06-A554-1962-7B732CB12787}"/>
              </a:ext>
            </a:extLst>
          </p:cNvPr>
          <p:cNvSpPr/>
          <p:nvPr/>
        </p:nvSpPr>
        <p:spPr>
          <a:xfrm>
            <a:off x="746637" y="91509"/>
            <a:ext cx="7656776" cy="646331"/>
          </a:xfrm>
          <a:prstGeom prst="rect">
            <a:avLst/>
          </a:prstGeom>
          <a:noFill/>
        </p:spPr>
        <p:txBody>
          <a:bodyPr wrap="none" lIns="91440" tIns="45720" rIns="91440" bIns="45720">
            <a:spAutoFit/>
          </a:bodyPr>
          <a:lstStyle/>
          <a:p>
            <a:pPr algn="ctr"/>
            <a:r>
              <a:rPr lang="en-US" sz="3600" b="1" cap="none" spc="0" dirty="0">
                <a:ln w="12700">
                  <a:solidFill>
                    <a:schemeClr val="tx1"/>
                  </a:solidFill>
                  <a:prstDash val="solid"/>
                </a:ln>
                <a:blipFill dpi="0" rotWithShape="1">
                  <a:blip r:embed="rId3">
                    <a:extLst>
                      <a:ext uri="{28A0092B-C50C-407E-A947-70E740481C1C}">
                        <a14:useLocalDpi xmlns:a14="http://schemas.microsoft.com/office/drawing/2010/main" val="0"/>
                      </a:ext>
                    </a:extLst>
                  </a:blip>
                  <a:srcRect/>
                  <a:stretch>
                    <a:fillRect/>
                  </a:stretch>
                </a:blipFill>
                <a:effectLst/>
              </a:rPr>
              <a:t>Minimum Vertex cover: Approximation</a:t>
            </a:r>
          </a:p>
        </p:txBody>
      </p:sp>
    </p:spTree>
    <p:extLst>
      <p:ext uri="{BB962C8B-B14F-4D97-AF65-F5344CB8AC3E}">
        <p14:creationId xmlns:p14="http://schemas.microsoft.com/office/powerpoint/2010/main" val="1904565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8194"/>
                                        </p:tgtEl>
                                        <p:attrNameLst>
                                          <p:attrName>style.visibility</p:attrName>
                                        </p:attrNameLst>
                                      </p:cBhvr>
                                      <p:to>
                                        <p:strVal val="visible"/>
                                      </p:to>
                                    </p:set>
                                    <p:animEffect transition="in" filter="dissolve">
                                      <p:cBhvr>
                                        <p:cTn id="11" dur="500"/>
                                        <p:tgtEl>
                                          <p:spTgt spid="8194"/>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wipe(left)">
                                      <p:cBhvr>
                                        <p:cTn id="1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FEF6154-278E-8206-641F-8D157A3C497F}"/>
              </a:ext>
            </a:extLst>
          </p:cNvPr>
          <p:cNvSpPr txBox="1"/>
          <p:nvPr/>
        </p:nvSpPr>
        <p:spPr>
          <a:xfrm>
            <a:off x="452284" y="994357"/>
            <a:ext cx="11375922" cy="369332"/>
          </a:xfrm>
          <a:prstGeom prst="rect">
            <a:avLst/>
          </a:prstGeom>
          <a:noFill/>
        </p:spPr>
        <p:txBody>
          <a:bodyPr wrap="square">
            <a:spAutoFit/>
          </a:bodyPr>
          <a:lstStyle/>
          <a:p>
            <a:r>
              <a:rPr lang="en-US" b="0" i="0" dirty="0">
                <a:solidFill>
                  <a:srgbClr val="273239"/>
                </a:solidFill>
                <a:effectLst/>
              </a:rPr>
              <a:t>Consider all the subset of vertices one by one and find out whether it covers all edges of the graph.</a:t>
            </a:r>
            <a:endParaRPr lang="en-IN" dirty="0"/>
          </a:p>
        </p:txBody>
      </p:sp>
      <p:sp>
        <p:nvSpPr>
          <p:cNvPr id="5" name="TextBox 4">
            <a:extLst>
              <a:ext uri="{FF2B5EF4-FFF2-40B4-BE49-F238E27FC236}">
                <a16:creationId xmlns:a16="http://schemas.microsoft.com/office/drawing/2014/main" id="{AC2E91FF-AE0D-F6EE-9837-72BD197E4048}"/>
              </a:ext>
            </a:extLst>
          </p:cNvPr>
          <p:cNvSpPr txBox="1"/>
          <p:nvPr/>
        </p:nvSpPr>
        <p:spPr>
          <a:xfrm>
            <a:off x="452283" y="1532587"/>
            <a:ext cx="10166555" cy="1477328"/>
          </a:xfrm>
          <a:prstGeom prst="rect">
            <a:avLst/>
          </a:prstGeom>
          <a:noFill/>
        </p:spPr>
        <p:txBody>
          <a:bodyPr wrap="square">
            <a:spAutoFit/>
          </a:bodyPr>
          <a:lstStyle/>
          <a:p>
            <a:r>
              <a:rPr lang="en-US" b="0" i="0" dirty="0">
                <a:solidFill>
                  <a:srgbClr val="273239"/>
                </a:solidFill>
                <a:effectLst/>
              </a:rPr>
              <a:t>Using each element of this set check whether these vertices cover all the edges of the graph.</a:t>
            </a:r>
          </a:p>
          <a:p>
            <a:endParaRPr lang="en-US" dirty="0">
              <a:solidFill>
                <a:srgbClr val="273239"/>
              </a:solidFill>
            </a:endParaRPr>
          </a:p>
          <a:p>
            <a:r>
              <a:rPr lang="en-US" b="0" i="0" dirty="0">
                <a:solidFill>
                  <a:srgbClr val="273239"/>
                </a:solidFill>
                <a:effectLst/>
              </a:rPr>
              <a:t> Hence update the optimal answer. </a:t>
            </a:r>
          </a:p>
          <a:p>
            <a:endParaRPr lang="en-US" b="0" i="0" dirty="0">
              <a:solidFill>
                <a:srgbClr val="273239"/>
              </a:solidFill>
              <a:effectLst/>
            </a:endParaRPr>
          </a:p>
          <a:p>
            <a:r>
              <a:rPr lang="en-US" b="0" i="0" dirty="0">
                <a:solidFill>
                  <a:srgbClr val="273239"/>
                </a:solidFill>
                <a:effectLst/>
              </a:rPr>
              <a:t>print the subset having minimum number of vertices which also covers all the edges of the graph.</a:t>
            </a:r>
            <a:endParaRPr lang="en-IN" dirty="0"/>
          </a:p>
        </p:txBody>
      </p:sp>
      <p:sp>
        <p:nvSpPr>
          <p:cNvPr id="8" name="TextBox 7">
            <a:extLst>
              <a:ext uri="{FF2B5EF4-FFF2-40B4-BE49-F238E27FC236}">
                <a16:creationId xmlns:a16="http://schemas.microsoft.com/office/drawing/2014/main" id="{C3342B33-27FD-77F8-5D2D-9EFAB721A69A}"/>
              </a:ext>
            </a:extLst>
          </p:cNvPr>
          <p:cNvSpPr txBox="1"/>
          <p:nvPr/>
        </p:nvSpPr>
        <p:spPr>
          <a:xfrm>
            <a:off x="698090" y="3555319"/>
            <a:ext cx="9497962" cy="1569660"/>
          </a:xfrm>
          <a:prstGeom prst="rect">
            <a:avLst/>
          </a:prstGeom>
          <a:noFill/>
        </p:spPr>
        <p:txBody>
          <a:bodyPr wrap="square">
            <a:spAutoFit/>
          </a:bodyPr>
          <a:lstStyle/>
          <a:p>
            <a:r>
              <a:rPr lang="en-US" sz="1600" dirty="0">
                <a:solidFill>
                  <a:schemeClr val="accent1"/>
                </a:solidFill>
                <a:effectLst>
                  <a:outerShdw blurRad="38100" dist="38100" dir="2700000" algn="tl">
                    <a:srgbClr val="000000">
                      <a:alpha val="43137"/>
                    </a:srgbClr>
                  </a:outerShdw>
                </a:effectLst>
              </a:rPr>
              <a:t>1) Initialize the result as {}</a:t>
            </a:r>
          </a:p>
          <a:p>
            <a:r>
              <a:rPr lang="en-US" sz="1600" dirty="0">
                <a:solidFill>
                  <a:schemeClr val="accent1"/>
                </a:solidFill>
                <a:effectLst>
                  <a:outerShdw blurRad="38100" dist="38100" dir="2700000" algn="tl">
                    <a:srgbClr val="000000">
                      <a:alpha val="43137"/>
                    </a:srgbClr>
                  </a:outerShdw>
                </a:effectLst>
              </a:rPr>
              <a:t>2) Consider a set of all edges in given graph.  Let the set be E.</a:t>
            </a:r>
          </a:p>
          <a:p>
            <a:r>
              <a:rPr lang="en-US" sz="1600" dirty="0">
                <a:solidFill>
                  <a:schemeClr val="accent1"/>
                </a:solidFill>
                <a:effectLst>
                  <a:outerShdw blurRad="38100" dist="38100" dir="2700000" algn="tl">
                    <a:srgbClr val="000000">
                      <a:alpha val="43137"/>
                    </a:srgbClr>
                  </a:outerShdw>
                </a:effectLst>
              </a:rPr>
              <a:t>3) Do following while E is not empty</a:t>
            </a:r>
          </a:p>
          <a:p>
            <a:r>
              <a:rPr lang="en-US" sz="1600" dirty="0">
                <a:solidFill>
                  <a:schemeClr val="accent1"/>
                </a:solidFill>
                <a:effectLst>
                  <a:outerShdw blurRad="38100" dist="38100" dir="2700000" algn="tl">
                    <a:srgbClr val="000000">
                      <a:alpha val="43137"/>
                    </a:srgbClr>
                  </a:outerShdw>
                </a:effectLst>
              </a:rPr>
              <a:t>...a) Pick an arbitrary edge (u, v) from set E and add 'u' and 'v' to result</a:t>
            </a:r>
          </a:p>
          <a:p>
            <a:r>
              <a:rPr lang="en-US" sz="1600" dirty="0">
                <a:solidFill>
                  <a:schemeClr val="accent1"/>
                </a:solidFill>
                <a:effectLst>
                  <a:outerShdw blurRad="38100" dist="38100" dir="2700000" algn="tl">
                    <a:srgbClr val="000000">
                      <a:alpha val="43137"/>
                    </a:srgbClr>
                  </a:outerShdw>
                </a:effectLst>
              </a:rPr>
              <a:t>...b) Remove all edges from E which are either incident on u or v.</a:t>
            </a:r>
          </a:p>
          <a:p>
            <a:r>
              <a:rPr lang="en-US" sz="1600" dirty="0">
                <a:solidFill>
                  <a:schemeClr val="accent1"/>
                </a:solidFill>
                <a:effectLst>
                  <a:outerShdw blurRad="38100" dist="38100" dir="2700000" algn="tl">
                    <a:srgbClr val="000000">
                      <a:alpha val="43137"/>
                    </a:srgbClr>
                  </a:outerShdw>
                </a:effectLst>
              </a:rPr>
              <a:t>4) Return result </a:t>
            </a:r>
            <a:endParaRPr lang="en-IN" sz="1600" dirty="0">
              <a:solidFill>
                <a:schemeClr val="accent1"/>
              </a:solidFill>
              <a:effectLst>
                <a:outerShdw blurRad="38100" dist="38100" dir="2700000" algn="tl">
                  <a:srgbClr val="000000">
                    <a:alpha val="43137"/>
                  </a:srgbClr>
                </a:outerShdw>
              </a:effectLst>
            </a:endParaRPr>
          </a:p>
        </p:txBody>
      </p:sp>
      <p:sp>
        <p:nvSpPr>
          <p:cNvPr id="9" name="Rectangle 8">
            <a:extLst>
              <a:ext uri="{FF2B5EF4-FFF2-40B4-BE49-F238E27FC236}">
                <a16:creationId xmlns:a16="http://schemas.microsoft.com/office/drawing/2014/main" id="{0C1B190A-C1C4-9525-5369-4F6E498FA2A1}"/>
              </a:ext>
            </a:extLst>
          </p:cNvPr>
          <p:cNvSpPr/>
          <p:nvPr/>
        </p:nvSpPr>
        <p:spPr>
          <a:xfrm>
            <a:off x="0" y="179128"/>
            <a:ext cx="10766323" cy="646331"/>
          </a:xfrm>
          <a:prstGeom prst="rect">
            <a:avLst/>
          </a:prstGeom>
          <a:noFill/>
        </p:spPr>
        <p:txBody>
          <a:bodyPr wrap="square" lIns="91440" tIns="45720" rIns="91440" bIns="45720">
            <a:spAutoFit/>
          </a:bodyPr>
          <a:lstStyle/>
          <a:p>
            <a:pPr algn="ctr"/>
            <a:r>
              <a:rPr lang="en-US" sz="3600" b="0" cap="none" spc="0" dirty="0">
                <a:ln w="0"/>
                <a:blipFill dpi="0" rotWithShape="1">
                  <a:blip r:embed="rId2">
                    <a:extLst>
                      <a:ext uri="{28A0092B-C50C-407E-A947-70E740481C1C}">
                        <a14:useLocalDpi xmlns:a14="http://schemas.microsoft.com/office/drawing/2010/main" val="0"/>
                      </a:ext>
                    </a:extLst>
                  </a:blip>
                  <a:srcRect/>
                  <a:stretch>
                    <a:fillRect/>
                  </a:stretch>
                </a:blipFill>
                <a:effectLst/>
              </a:rPr>
              <a:t>Minimum Vertex </a:t>
            </a:r>
            <a:r>
              <a:rPr lang="en-US" sz="3600" dirty="0">
                <a:ln w="0"/>
                <a:blipFill dpi="0" rotWithShape="1">
                  <a:blip r:embed="rId2">
                    <a:extLst>
                      <a:ext uri="{28A0092B-C50C-407E-A947-70E740481C1C}">
                        <a14:useLocalDpi xmlns:a14="http://schemas.microsoft.com/office/drawing/2010/main" val="0"/>
                      </a:ext>
                    </a:extLst>
                  </a:blip>
                  <a:srcRect/>
                  <a:stretch>
                    <a:fillRect/>
                  </a:stretch>
                </a:blipFill>
              </a:rPr>
              <a:t>C</a:t>
            </a:r>
            <a:r>
              <a:rPr lang="en-US" sz="3600" b="0" cap="none" spc="0" dirty="0">
                <a:ln w="0"/>
                <a:blipFill dpi="0" rotWithShape="1">
                  <a:blip r:embed="rId2">
                    <a:extLst>
                      <a:ext uri="{28A0092B-C50C-407E-A947-70E740481C1C}">
                        <a14:useLocalDpi xmlns:a14="http://schemas.microsoft.com/office/drawing/2010/main" val="0"/>
                      </a:ext>
                    </a:extLst>
                  </a:blip>
                  <a:srcRect/>
                  <a:stretch>
                    <a:fillRect/>
                  </a:stretch>
                </a:blipFill>
                <a:effectLst/>
              </a:rPr>
              <a:t>over: The Approximation algorithm</a:t>
            </a:r>
          </a:p>
        </p:txBody>
      </p:sp>
    </p:spTree>
    <p:extLst>
      <p:ext uri="{BB962C8B-B14F-4D97-AF65-F5344CB8AC3E}">
        <p14:creationId xmlns:p14="http://schemas.microsoft.com/office/powerpoint/2010/main" val="2876594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animEffect transition="in" filter="wipe(left)">
                                      <p:cBhvr>
                                        <p:cTn id="11" dur="1250"/>
                                        <p:tgtEl>
                                          <p:spTgt spid="5">
                                            <p:txEl>
                                              <p:pRg st="0" end="0"/>
                                            </p:txEl>
                                          </p:spTgt>
                                        </p:tgtEl>
                                      </p:cBhvr>
                                    </p:animEffect>
                                  </p:childTnLst>
                                </p:cTn>
                              </p:par>
                            </p:childTnLst>
                          </p:cTn>
                        </p:par>
                        <p:par>
                          <p:cTn id="12" fill="hold">
                            <p:stCondLst>
                              <p:cond delay="1750"/>
                            </p:stCondLst>
                            <p:childTnLst>
                              <p:par>
                                <p:cTn id="13" presetID="22" presetClass="entr" presetSubtype="8" fill="hold" nodeType="after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animEffect transition="in" filter="wipe(left)">
                                      <p:cBhvr>
                                        <p:cTn id="15" dur="1250"/>
                                        <p:tgtEl>
                                          <p:spTgt spid="5">
                                            <p:txEl>
                                              <p:pRg st="2" end="2"/>
                                            </p:txEl>
                                          </p:spTgt>
                                        </p:tgtEl>
                                      </p:cBhvr>
                                    </p:animEffect>
                                  </p:childTnLst>
                                </p:cTn>
                              </p:par>
                            </p:childTnLst>
                          </p:cTn>
                        </p:par>
                        <p:par>
                          <p:cTn id="16" fill="hold">
                            <p:stCondLst>
                              <p:cond delay="3000"/>
                            </p:stCondLst>
                            <p:childTnLst>
                              <p:par>
                                <p:cTn id="17" presetID="22" presetClass="entr" presetSubtype="8" fill="hold" nodeType="after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animEffect transition="in" filter="wipe(left)">
                                      <p:cBhvr>
                                        <p:cTn id="19" dur="1250"/>
                                        <p:tgtEl>
                                          <p:spTgt spid="5">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nodeType="clickEffect">
                                  <p:stCondLst>
                                    <p:cond delay="0"/>
                                  </p:stCondLst>
                                  <p:childTnLst>
                                    <p:set>
                                      <p:cBhvr>
                                        <p:cTn id="23" dur="1" fill="hold">
                                          <p:stCondLst>
                                            <p:cond delay="0"/>
                                          </p:stCondLst>
                                        </p:cTn>
                                        <p:tgtEl>
                                          <p:spTgt spid="8">
                                            <p:txEl>
                                              <p:pRg st="0" end="0"/>
                                            </p:txEl>
                                          </p:spTgt>
                                        </p:tgtEl>
                                        <p:attrNameLst>
                                          <p:attrName>style.visibility</p:attrName>
                                        </p:attrNameLst>
                                      </p:cBhvr>
                                      <p:to>
                                        <p:strVal val="visible"/>
                                      </p:to>
                                    </p:set>
                                    <p:animEffect transition="in" filter="blinds(horizontal)">
                                      <p:cBhvr>
                                        <p:cTn id="24" dur="500"/>
                                        <p:tgtEl>
                                          <p:spTgt spid="8">
                                            <p:txEl>
                                              <p:pRg st="0" end="0"/>
                                            </p:txEl>
                                          </p:spTgt>
                                        </p:tgtEl>
                                      </p:cBhvr>
                                    </p:animEffect>
                                  </p:childTnLst>
                                </p:cTn>
                              </p:par>
                            </p:childTnLst>
                          </p:cTn>
                        </p:par>
                        <p:par>
                          <p:cTn id="25" fill="hold">
                            <p:stCondLst>
                              <p:cond delay="500"/>
                            </p:stCondLst>
                            <p:childTnLst>
                              <p:par>
                                <p:cTn id="26" presetID="3" presetClass="entr" presetSubtype="10" fill="hold" nodeType="afterEffect">
                                  <p:stCondLst>
                                    <p:cond delay="0"/>
                                  </p:stCondLst>
                                  <p:childTnLst>
                                    <p:set>
                                      <p:cBhvr>
                                        <p:cTn id="27" dur="1" fill="hold">
                                          <p:stCondLst>
                                            <p:cond delay="0"/>
                                          </p:stCondLst>
                                        </p:cTn>
                                        <p:tgtEl>
                                          <p:spTgt spid="8">
                                            <p:txEl>
                                              <p:pRg st="1" end="1"/>
                                            </p:txEl>
                                          </p:spTgt>
                                        </p:tgtEl>
                                        <p:attrNameLst>
                                          <p:attrName>style.visibility</p:attrName>
                                        </p:attrNameLst>
                                      </p:cBhvr>
                                      <p:to>
                                        <p:strVal val="visible"/>
                                      </p:to>
                                    </p:set>
                                    <p:animEffect transition="in" filter="blinds(horizontal)">
                                      <p:cBhvr>
                                        <p:cTn id="28" dur="1000"/>
                                        <p:tgtEl>
                                          <p:spTgt spid="8">
                                            <p:txEl>
                                              <p:pRg st="1" end="1"/>
                                            </p:txEl>
                                          </p:spTgt>
                                        </p:tgtEl>
                                      </p:cBhvr>
                                    </p:animEffect>
                                  </p:childTnLst>
                                </p:cTn>
                              </p:par>
                            </p:childTnLst>
                          </p:cTn>
                        </p:par>
                        <p:par>
                          <p:cTn id="29" fill="hold">
                            <p:stCondLst>
                              <p:cond delay="1500"/>
                            </p:stCondLst>
                            <p:childTnLst>
                              <p:par>
                                <p:cTn id="30" presetID="3" presetClass="entr" presetSubtype="10" fill="hold" nodeType="afterEffect">
                                  <p:stCondLst>
                                    <p:cond delay="0"/>
                                  </p:stCondLst>
                                  <p:childTnLst>
                                    <p:set>
                                      <p:cBhvr>
                                        <p:cTn id="31" dur="1" fill="hold">
                                          <p:stCondLst>
                                            <p:cond delay="0"/>
                                          </p:stCondLst>
                                        </p:cTn>
                                        <p:tgtEl>
                                          <p:spTgt spid="8">
                                            <p:txEl>
                                              <p:pRg st="2" end="2"/>
                                            </p:txEl>
                                          </p:spTgt>
                                        </p:tgtEl>
                                        <p:attrNameLst>
                                          <p:attrName>style.visibility</p:attrName>
                                        </p:attrNameLst>
                                      </p:cBhvr>
                                      <p:to>
                                        <p:strVal val="visible"/>
                                      </p:to>
                                    </p:set>
                                    <p:animEffect transition="in" filter="blinds(horizontal)">
                                      <p:cBhvr>
                                        <p:cTn id="32" dur="1000"/>
                                        <p:tgtEl>
                                          <p:spTgt spid="8">
                                            <p:txEl>
                                              <p:pRg st="2" end="2"/>
                                            </p:txEl>
                                          </p:spTgt>
                                        </p:tgtEl>
                                      </p:cBhvr>
                                    </p:animEffect>
                                  </p:childTnLst>
                                </p:cTn>
                              </p:par>
                            </p:childTnLst>
                          </p:cTn>
                        </p:par>
                        <p:par>
                          <p:cTn id="33" fill="hold">
                            <p:stCondLst>
                              <p:cond delay="2500"/>
                            </p:stCondLst>
                            <p:childTnLst>
                              <p:par>
                                <p:cTn id="34" presetID="3" presetClass="entr" presetSubtype="10" fill="hold" nodeType="afterEffect">
                                  <p:stCondLst>
                                    <p:cond delay="0"/>
                                  </p:stCondLst>
                                  <p:childTnLst>
                                    <p:set>
                                      <p:cBhvr>
                                        <p:cTn id="35" dur="1" fill="hold">
                                          <p:stCondLst>
                                            <p:cond delay="0"/>
                                          </p:stCondLst>
                                        </p:cTn>
                                        <p:tgtEl>
                                          <p:spTgt spid="8">
                                            <p:txEl>
                                              <p:pRg st="3" end="3"/>
                                            </p:txEl>
                                          </p:spTgt>
                                        </p:tgtEl>
                                        <p:attrNameLst>
                                          <p:attrName>style.visibility</p:attrName>
                                        </p:attrNameLst>
                                      </p:cBhvr>
                                      <p:to>
                                        <p:strVal val="visible"/>
                                      </p:to>
                                    </p:set>
                                    <p:animEffect transition="in" filter="blinds(horizontal)">
                                      <p:cBhvr>
                                        <p:cTn id="36" dur="1000"/>
                                        <p:tgtEl>
                                          <p:spTgt spid="8">
                                            <p:txEl>
                                              <p:pRg st="3" end="3"/>
                                            </p:txEl>
                                          </p:spTgt>
                                        </p:tgtEl>
                                      </p:cBhvr>
                                    </p:animEffect>
                                  </p:childTnLst>
                                </p:cTn>
                              </p:par>
                            </p:childTnLst>
                          </p:cTn>
                        </p:par>
                        <p:par>
                          <p:cTn id="37" fill="hold">
                            <p:stCondLst>
                              <p:cond delay="3500"/>
                            </p:stCondLst>
                            <p:childTnLst>
                              <p:par>
                                <p:cTn id="38" presetID="3" presetClass="entr" presetSubtype="10" fill="hold" nodeType="afterEffect">
                                  <p:stCondLst>
                                    <p:cond delay="0"/>
                                  </p:stCondLst>
                                  <p:childTnLst>
                                    <p:set>
                                      <p:cBhvr>
                                        <p:cTn id="39" dur="1" fill="hold">
                                          <p:stCondLst>
                                            <p:cond delay="0"/>
                                          </p:stCondLst>
                                        </p:cTn>
                                        <p:tgtEl>
                                          <p:spTgt spid="8">
                                            <p:txEl>
                                              <p:pRg st="4" end="4"/>
                                            </p:txEl>
                                          </p:spTgt>
                                        </p:tgtEl>
                                        <p:attrNameLst>
                                          <p:attrName>style.visibility</p:attrName>
                                        </p:attrNameLst>
                                      </p:cBhvr>
                                      <p:to>
                                        <p:strVal val="visible"/>
                                      </p:to>
                                    </p:set>
                                    <p:animEffect transition="in" filter="blinds(horizontal)">
                                      <p:cBhvr>
                                        <p:cTn id="40" dur="1000"/>
                                        <p:tgtEl>
                                          <p:spTgt spid="8">
                                            <p:txEl>
                                              <p:pRg st="4" end="4"/>
                                            </p:txEl>
                                          </p:spTgt>
                                        </p:tgtEl>
                                      </p:cBhvr>
                                    </p:animEffect>
                                  </p:childTnLst>
                                </p:cTn>
                              </p:par>
                            </p:childTnLst>
                          </p:cTn>
                        </p:par>
                        <p:par>
                          <p:cTn id="41" fill="hold">
                            <p:stCondLst>
                              <p:cond delay="4500"/>
                            </p:stCondLst>
                            <p:childTnLst>
                              <p:par>
                                <p:cTn id="42" presetID="3" presetClass="entr" presetSubtype="10" fill="hold" nodeType="afterEffect">
                                  <p:stCondLst>
                                    <p:cond delay="0"/>
                                  </p:stCondLst>
                                  <p:childTnLst>
                                    <p:set>
                                      <p:cBhvr>
                                        <p:cTn id="43" dur="1" fill="hold">
                                          <p:stCondLst>
                                            <p:cond delay="0"/>
                                          </p:stCondLst>
                                        </p:cTn>
                                        <p:tgtEl>
                                          <p:spTgt spid="8">
                                            <p:txEl>
                                              <p:pRg st="5" end="5"/>
                                            </p:txEl>
                                          </p:spTgt>
                                        </p:tgtEl>
                                        <p:attrNameLst>
                                          <p:attrName>style.visibility</p:attrName>
                                        </p:attrNameLst>
                                      </p:cBhvr>
                                      <p:to>
                                        <p:strVal val="visible"/>
                                      </p:to>
                                    </p:set>
                                    <p:animEffect transition="in" filter="blinds(horizontal)">
                                      <p:cBhvr>
                                        <p:cTn id="44" dur="1000"/>
                                        <p:tgtEl>
                                          <p:spTgt spid="8">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8F1CD53-8E86-E492-4B30-8247B49EF462}"/>
              </a:ext>
            </a:extLst>
          </p:cNvPr>
          <p:cNvSpPr/>
          <p:nvPr/>
        </p:nvSpPr>
        <p:spPr>
          <a:xfrm>
            <a:off x="0" y="179128"/>
            <a:ext cx="10766323" cy="646331"/>
          </a:xfrm>
          <a:prstGeom prst="rect">
            <a:avLst/>
          </a:prstGeom>
          <a:noFill/>
        </p:spPr>
        <p:txBody>
          <a:bodyPr wrap="square" lIns="91440" tIns="45720" rIns="91440" bIns="45720">
            <a:spAutoFit/>
          </a:bodyPr>
          <a:lstStyle/>
          <a:p>
            <a:pPr algn="ctr"/>
            <a:r>
              <a:rPr lang="en-US" sz="3600" b="0" cap="none" spc="0" dirty="0">
                <a:ln w="0"/>
                <a:blipFill dpi="0" rotWithShape="1">
                  <a:blip r:embed="rId2">
                    <a:extLst>
                      <a:ext uri="{28A0092B-C50C-407E-A947-70E740481C1C}">
                        <a14:useLocalDpi xmlns:a14="http://schemas.microsoft.com/office/drawing/2010/main" val="0"/>
                      </a:ext>
                    </a:extLst>
                  </a:blip>
                  <a:srcRect/>
                  <a:stretch>
                    <a:fillRect/>
                  </a:stretch>
                </a:blipFill>
                <a:effectLst/>
              </a:rPr>
              <a:t>Minimum Vertex </a:t>
            </a:r>
            <a:r>
              <a:rPr lang="en-US" sz="3600" dirty="0">
                <a:ln w="0"/>
                <a:blipFill dpi="0" rotWithShape="1">
                  <a:blip r:embed="rId2">
                    <a:extLst>
                      <a:ext uri="{28A0092B-C50C-407E-A947-70E740481C1C}">
                        <a14:useLocalDpi xmlns:a14="http://schemas.microsoft.com/office/drawing/2010/main" val="0"/>
                      </a:ext>
                    </a:extLst>
                  </a:blip>
                  <a:srcRect/>
                  <a:stretch>
                    <a:fillRect/>
                  </a:stretch>
                </a:blipFill>
              </a:rPr>
              <a:t>C</a:t>
            </a:r>
            <a:r>
              <a:rPr lang="en-US" sz="3600" b="0" cap="none" spc="0" dirty="0">
                <a:ln w="0"/>
                <a:blipFill dpi="0" rotWithShape="1">
                  <a:blip r:embed="rId2">
                    <a:extLst>
                      <a:ext uri="{28A0092B-C50C-407E-A947-70E740481C1C}">
                        <a14:useLocalDpi xmlns:a14="http://schemas.microsoft.com/office/drawing/2010/main" val="0"/>
                      </a:ext>
                    </a:extLst>
                  </a:blip>
                  <a:srcRect/>
                  <a:stretch>
                    <a:fillRect/>
                  </a:stretch>
                </a:blipFill>
                <a:effectLst/>
              </a:rPr>
              <a:t>over: The Approximation algorithm</a:t>
            </a:r>
          </a:p>
        </p:txBody>
      </p:sp>
      <p:sp>
        <p:nvSpPr>
          <p:cNvPr id="4" name="TextBox 3">
            <a:extLst>
              <a:ext uri="{FF2B5EF4-FFF2-40B4-BE49-F238E27FC236}">
                <a16:creationId xmlns:a16="http://schemas.microsoft.com/office/drawing/2014/main" id="{90267400-8467-C7C3-E046-AE54BA9EA56B}"/>
              </a:ext>
            </a:extLst>
          </p:cNvPr>
          <p:cNvSpPr txBox="1"/>
          <p:nvPr/>
        </p:nvSpPr>
        <p:spPr>
          <a:xfrm>
            <a:off x="688258" y="1329160"/>
            <a:ext cx="6096000" cy="3416320"/>
          </a:xfrm>
          <a:prstGeom prst="rect">
            <a:avLst/>
          </a:prstGeom>
          <a:noFill/>
        </p:spPr>
        <p:txBody>
          <a:bodyPr wrap="square">
            <a:spAutoFit/>
          </a:bodyPr>
          <a:lstStyle/>
          <a:p>
            <a:r>
              <a:rPr lang="en-US" dirty="0">
                <a:effectLst>
                  <a:outerShdw blurRad="38100" dist="38100" dir="2700000" algn="tl">
                    <a:srgbClr val="000000">
                      <a:alpha val="43137"/>
                    </a:srgbClr>
                  </a:outerShdw>
                </a:effectLst>
                <a:latin typeface="Corbel" panose="020B0503020204020204" pitchFamily="34" charset="0"/>
                <a:cs typeface="Kigelia Arabic Light" panose="020B0303020202020203" pitchFamily="34" charset="-78"/>
              </a:rPr>
              <a:t>Approx-Vertex-Cover (G = (V, E))  </a:t>
            </a:r>
          </a:p>
          <a:p>
            <a:r>
              <a:rPr lang="en-US" dirty="0">
                <a:effectLst>
                  <a:outerShdw blurRad="38100" dist="38100" dir="2700000" algn="tl">
                    <a:srgbClr val="000000">
                      <a:alpha val="43137"/>
                    </a:srgbClr>
                  </a:outerShdw>
                </a:effectLst>
                <a:latin typeface="Corbel" panose="020B0503020204020204" pitchFamily="34" charset="0"/>
                <a:cs typeface="Kigelia Arabic Light" panose="020B0303020202020203" pitchFamily="34" charset="-78"/>
              </a:rPr>
              <a:t>{             </a:t>
            </a:r>
          </a:p>
          <a:p>
            <a:r>
              <a:rPr lang="en-US" dirty="0">
                <a:effectLst>
                  <a:outerShdw blurRad="38100" dist="38100" dir="2700000" algn="tl">
                    <a:srgbClr val="000000">
                      <a:alpha val="43137"/>
                    </a:srgbClr>
                  </a:outerShdw>
                </a:effectLst>
                <a:latin typeface="Corbel" panose="020B0503020204020204" pitchFamily="34" charset="0"/>
                <a:cs typeface="Kigelia Arabic Light" panose="020B0303020202020203" pitchFamily="34" charset="-78"/>
              </a:rPr>
              <a:t>       C = empty-set;  </a:t>
            </a:r>
          </a:p>
          <a:p>
            <a:r>
              <a:rPr lang="en-US" dirty="0">
                <a:effectLst>
                  <a:outerShdw blurRad="38100" dist="38100" dir="2700000" algn="tl">
                    <a:srgbClr val="000000">
                      <a:alpha val="43137"/>
                    </a:srgbClr>
                  </a:outerShdw>
                </a:effectLst>
                <a:latin typeface="Corbel" panose="020B0503020204020204" pitchFamily="34" charset="0"/>
                <a:cs typeface="Kigelia Arabic Light" panose="020B0303020202020203" pitchFamily="34" charset="-78"/>
              </a:rPr>
              <a:t>       E'= E;  </a:t>
            </a:r>
          </a:p>
          <a:p>
            <a:r>
              <a:rPr lang="en-US" dirty="0">
                <a:effectLst>
                  <a:outerShdw blurRad="38100" dist="38100" dir="2700000" algn="tl">
                    <a:srgbClr val="000000">
                      <a:alpha val="43137"/>
                    </a:srgbClr>
                  </a:outerShdw>
                </a:effectLst>
                <a:latin typeface="Corbel" panose="020B0503020204020204" pitchFamily="34" charset="0"/>
                <a:cs typeface="Kigelia Arabic Light" panose="020B0303020202020203" pitchFamily="34" charset="-78"/>
              </a:rPr>
              <a:t>      While E' is not empty do  </a:t>
            </a:r>
          </a:p>
          <a:p>
            <a:r>
              <a:rPr lang="en-US" dirty="0">
                <a:effectLst>
                  <a:outerShdw blurRad="38100" dist="38100" dir="2700000" algn="tl">
                    <a:srgbClr val="000000">
                      <a:alpha val="43137"/>
                    </a:srgbClr>
                  </a:outerShdw>
                </a:effectLst>
                <a:latin typeface="Corbel" panose="020B0503020204020204" pitchFamily="34" charset="0"/>
                <a:cs typeface="Kigelia Arabic Light" panose="020B0303020202020203" pitchFamily="34" charset="-78"/>
              </a:rPr>
              <a:t>      {  </a:t>
            </a:r>
          </a:p>
          <a:p>
            <a:r>
              <a:rPr lang="en-US" dirty="0">
                <a:effectLst>
                  <a:outerShdw blurRad="38100" dist="38100" dir="2700000" algn="tl">
                    <a:srgbClr val="000000">
                      <a:alpha val="43137"/>
                    </a:srgbClr>
                  </a:outerShdw>
                </a:effectLst>
                <a:latin typeface="Corbel" panose="020B0503020204020204" pitchFamily="34" charset="0"/>
                <a:cs typeface="Kigelia Arabic Light" panose="020B0303020202020203" pitchFamily="34" charset="-78"/>
              </a:rPr>
              <a:t>        Let (u, v) be any edge in E': (*)  </a:t>
            </a:r>
          </a:p>
          <a:p>
            <a:r>
              <a:rPr lang="en-US" dirty="0">
                <a:effectLst>
                  <a:outerShdw blurRad="38100" dist="38100" dir="2700000" algn="tl">
                    <a:srgbClr val="000000">
                      <a:alpha val="43137"/>
                    </a:srgbClr>
                  </a:outerShdw>
                </a:effectLst>
                <a:latin typeface="Corbel" panose="020B0503020204020204" pitchFamily="34" charset="0"/>
                <a:cs typeface="Kigelia Arabic Light" panose="020B0303020202020203" pitchFamily="34" charset="-78"/>
              </a:rPr>
              <a:t>        Add u and v to C;  </a:t>
            </a:r>
          </a:p>
          <a:p>
            <a:r>
              <a:rPr lang="en-US" dirty="0">
                <a:effectLst>
                  <a:outerShdw blurRad="38100" dist="38100" dir="2700000" algn="tl">
                    <a:srgbClr val="000000">
                      <a:alpha val="43137"/>
                    </a:srgbClr>
                  </a:outerShdw>
                </a:effectLst>
                <a:latin typeface="Corbel" panose="020B0503020204020204" pitchFamily="34" charset="0"/>
                <a:cs typeface="Kigelia Arabic Light" panose="020B0303020202020203" pitchFamily="34" charset="-78"/>
              </a:rPr>
              <a:t>       Remove from E' all edges incident to  u or v;  </a:t>
            </a:r>
          </a:p>
          <a:p>
            <a:r>
              <a:rPr lang="en-US" dirty="0">
                <a:effectLst>
                  <a:outerShdw blurRad="38100" dist="38100" dir="2700000" algn="tl">
                    <a:srgbClr val="000000">
                      <a:alpha val="43137"/>
                    </a:srgbClr>
                  </a:outerShdw>
                </a:effectLst>
                <a:latin typeface="Corbel" panose="020B0503020204020204" pitchFamily="34" charset="0"/>
                <a:cs typeface="Kigelia Arabic Light" panose="020B0303020202020203" pitchFamily="34" charset="-78"/>
              </a:rPr>
              <a:t>      }  </a:t>
            </a:r>
          </a:p>
          <a:p>
            <a:r>
              <a:rPr lang="en-US" dirty="0">
                <a:effectLst>
                  <a:outerShdw blurRad="38100" dist="38100" dir="2700000" algn="tl">
                    <a:srgbClr val="000000">
                      <a:alpha val="43137"/>
                    </a:srgbClr>
                  </a:outerShdw>
                </a:effectLst>
                <a:latin typeface="Corbel" panose="020B0503020204020204" pitchFamily="34" charset="0"/>
                <a:cs typeface="Kigelia Arabic Light" panose="020B0303020202020203" pitchFamily="34" charset="-78"/>
              </a:rPr>
              <a:t>    Return C;  </a:t>
            </a:r>
          </a:p>
          <a:p>
            <a:r>
              <a:rPr lang="en-US" dirty="0">
                <a:effectLst>
                  <a:outerShdw blurRad="38100" dist="38100" dir="2700000" algn="tl">
                    <a:srgbClr val="000000">
                      <a:alpha val="43137"/>
                    </a:srgbClr>
                  </a:outerShdw>
                </a:effectLst>
                <a:latin typeface="Corbel" panose="020B0503020204020204" pitchFamily="34" charset="0"/>
                <a:cs typeface="Kigelia Arabic Light" panose="020B0303020202020203" pitchFamily="34" charset="-78"/>
              </a:rPr>
              <a:t>} </a:t>
            </a:r>
            <a:endParaRPr lang="en-IN" dirty="0">
              <a:effectLst>
                <a:outerShdw blurRad="38100" dist="38100" dir="2700000" algn="tl">
                  <a:srgbClr val="000000">
                    <a:alpha val="43137"/>
                  </a:srgbClr>
                </a:outerShdw>
              </a:effectLst>
              <a:latin typeface="Corbel" panose="020B0503020204020204" pitchFamily="34" charset="0"/>
              <a:cs typeface="Kigelia Arabic Light" panose="020B0303020202020203" pitchFamily="34" charset="-78"/>
            </a:endParaRPr>
          </a:p>
        </p:txBody>
      </p:sp>
    </p:spTree>
    <p:extLst>
      <p:ext uri="{BB962C8B-B14F-4D97-AF65-F5344CB8AC3E}">
        <p14:creationId xmlns:p14="http://schemas.microsoft.com/office/powerpoint/2010/main" val="3616209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dissolve">
                                      <p:cBhvr>
                                        <p:cTn id="7" dur="500"/>
                                        <p:tgtEl>
                                          <p:spTgt spid="4">
                                            <p:txEl>
                                              <p:pRg st="0" end="0"/>
                                            </p:txEl>
                                          </p:spTgt>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Effect transition="in" filter="dissolve">
                                      <p:cBhvr>
                                        <p:cTn id="11" dur="1000"/>
                                        <p:tgtEl>
                                          <p:spTgt spid="4">
                                            <p:txEl>
                                              <p:pRg st="1" end="1"/>
                                            </p:txEl>
                                          </p:spTgt>
                                        </p:tgtEl>
                                      </p:cBhvr>
                                    </p:animEffect>
                                  </p:childTnLst>
                                </p:cTn>
                              </p:par>
                            </p:childTnLst>
                          </p:cTn>
                        </p:par>
                        <p:par>
                          <p:cTn id="12" fill="hold">
                            <p:stCondLst>
                              <p:cond delay="1500"/>
                            </p:stCondLst>
                            <p:childTnLst>
                              <p:par>
                                <p:cTn id="13" presetID="9" presetClass="entr" presetSubtype="0" fill="hold" nodeType="after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dissolve">
                                      <p:cBhvr>
                                        <p:cTn id="15" dur="1000"/>
                                        <p:tgtEl>
                                          <p:spTgt spid="4">
                                            <p:txEl>
                                              <p:pRg st="2" end="2"/>
                                            </p:txEl>
                                          </p:spTgt>
                                        </p:tgtEl>
                                      </p:cBhvr>
                                    </p:animEffect>
                                  </p:childTnLst>
                                </p:cTn>
                              </p:par>
                            </p:childTnLst>
                          </p:cTn>
                        </p:par>
                        <p:par>
                          <p:cTn id="16" fill="hold">
                            <p:stCondLst>
                              <p:cond delay="2500"/>
                            </p:stCondLst>
                            <p:childTnLst>
                              <p:par>
                                <p:cTn id="17" presetID="9" presetClass="entr" presetSubtype="0" fill="hold" nodeType="after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animEffect transition="in" filter="dissolve">
                                      <p:cBhvr>
                                        <p:cTn id="19" dur="1000"/>
                                        <p:tgtEl>
                                          <p:spTgt spid="4">
                                            <p:txEl>
                                              <p:pRg st="3" end="3"/>
                                            </p:txEl>
                                          </p:spTgt>
                                        </p:tgtEl>
                                      </p:cBhvr>
                                    </p:animEffect>
                                  </p:childTnLst>
                                </p:cTn>
                              </p:par>
                            </p:childTnLst>
                          </p:cTn>
                        </p:par>
                        <p:par>
                          <p:cTn id="20" fill="hold">
                            <p:stCondLst>
                              <p:cond delay="3500"/>
                            </p:stCondLst>
                            <p:childTnLst>
                              <p:par>
                                <p:cTn id="21" presetID="9" presetClass="entr" presetSubtype="0" fill="hold" nodeType="after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animEffect transition="in" filter="dissolve">
                                      <p:cBhvr>
                                        <p:cTn id="23" dur="1000"/>
                                        <p:tgtEl>
                                          <p:spTgt spid="4">
                                            <p:txEl>
                                              <p:pRg st="4" end="4"/>
                                            </p:txEl>
                                          </p:spTgt>
                                        </p:tgtEl>
                                      </p:cBhvr>
                                    </p:animEffect>
                                  </p:childTnLst>
                                </p:cTn>
                              </p:par>
                            </p:childTnLst>
                          </p:cTn>
                        </p:par>
                        <p:par>
                          <p:cTn id="24" fill="hold">
                            <p:stCondLst>
                              <p:cond delay="4500"/>
                            </p:stCondLst>
                            <p:childTnLst>
                              <p:par>
                                <p:cTn id="25" presetID="9" presetClass="entr" presetSubtype="0" fill="hold" nodeType="after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animEffect transition="in" filter="dissolve">
                                      <p:cBhvr>
                                        <p:cTn id="27" dur="1000"/>
                                        <p:tgtEl>
                                          <p:spTgt spid="4">
                                            <p:txEl>
                                              <p:pRg st="5" end="5"/>
                                            </p:txEl>
                                          </p:spTgt>
                                        </p:tgtEl>
                                      </p:cBhvr>
                                    </p:animEffect>
                                  </p:childTnLst>
                                </p:cTn>
                              </p:par>
                            </p:childTnLst>
                          </p:cTn>
                        </p:par>
                        <p:par>
                          <p:cTn id="28" fill="hold">
                            <p:stCondLst>
                              <p:cond delay="5500"/>
                            </p:stCondLst>
                            <p:childTnLst>
                              <p:par>
                                <p:cTn id="29" presetID="9" presetClass="entr" presetSubtype="0" fill="hold" nodeType="after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animEffect transition="in" filter="dissolve">
                                      <p:cBhvr>
                                        <p:cTn id="31" dur="1000"/>
                                        <p:tgtEl>
                                          <p:spTgt spid="4">
                                            <p:txEl>
                                              <p:pRg st="6" end="6"/>
                                            </p:txEl>
                                          </p:spTgt>
                                        </p:tgtEl>
                                      </p:cBhvr>
                                    </p:animEffect>
                                  </p:childTnLst>
                                </p:cTn>
                              </p:par>
                            </p:childTnLst>
                          </p:cTn>
                        </p:par>
                        <p:par>
                          <p:cTn id="32" fill="hold">
                            <p:stCondLst>
                              <p:cond delay="6500"/>
                            </p:stCondLst>
                            <p:childTnLst>
                              <p:par>
                                <p:cTn id="33" presetID="9" presetClass="entr" presetSubtype="0" fill="hold" nodeType="afterEffect">
                                  <p:stCondLst>
                                    <p:cond delay="0"/>
                                  </p:stCondLst>
                                  <p:childTnLst>
                                    <p:set>
                                      <p:cBhvr>
                                        <p:cTn id="34" dur="1" fill="hold">
                                          <p:stCondLst>
                                            <p:cond delay="0"/>
                                          </p:stCondLst>
                                        </p:cTn>
                                        <p:tgtEl>
                                          <p:spTgt spid="4">
                                            <p:txEl>
                                              <p:pRg st="7" end="7"/>
                                            </p:txEl>
                                          </p:spTgt>
                                        </p:tgtEl>
                                        <p:attrNameLst>
                                          <p:attrName>style.visibility</p:attrName>
                                        </p:attrNameLst>
                                      </p:cBhvr>
                                      <p:to>
                                        <p:strVal val="visible"/>
                                      </p:to>
                                    </p:set>
                                    <p:animEffect transition="in" filter="dissolve">
                                      <p:cBhvr>
                                        <p:cTn id="35" dur="1000"/>
                                        <p:tgtEl>
                                          <p:spTgt spid="4">
                                            <p:txEl>
                                              <p:pRg st="7" end="7"/>
                                            </p:txEl>
                                          </p:spTgt>
                                        </p:tgtEl>
                                      </p:cBhvr>
                                    </p:animEffect>
                                  </p:childTnLst>
                                </p:cTn>
                              </p:par>
                            </p:childTnLst>
                          </p:cTn>
                        </p:par>
                        <p:par>
                          <p:cTn id="36" fill="hold">
                            <p:stCondLst>
                              <p:cond delay="7500"/>
                            </p:stCondLst>
                            <p:childTnLst>
                              <p:par>
                                <p:cTn id="37" presetID="9" presetClass="entr" presetSubtype="0" fill="hold" nodeType="afterEffect">
                                  <p:stCondLst>
                                    <p:cond delay="0"/>
                                  </p:stCondLst>
                                  <p:childTnLst>
                                    <p:set>
                                      <p:cBhvr>
                                        <p:cTn id="38" dur="1" fill="hold">
                                          <p:stCondLst>
                                            <p:cond delay="0"/>
                                          </p:stCondLst>
                                        </p:cTn>
                                        <p:tgtEl>
                                          <p:spTgt spid="4">
                                            <p:txEl>
                                              <p:pRg st="8" end="8"/>
                                            </p:txEl>
                                          </p:spTgt>
                                        </p:tgtEl>
                                        <p:attrNameLst>
                                          <p:attrName>style.visibility</p:attrName>
                                        </p:attrNameLst>
                                      </p:cBhvr>
                                      <p:to>
                                        <p:strVal val="visible"/>
                                      </p:to>
                                    </p:set>
                                    <p:animEffect transition="in" filter="dissolve">
                                      <p:cBhvr>
                                        <p:cTn id="39" dur="1000"/>
                                        <p:tgtEl>
                                          <p:spTgt spid="4">
                                            <p:txEl>
                                              <p:pRg st="8" end="8"/>
                                            </p:txEl>
                                          </p:spTgt>
                                        </p:tgtEl>
                                      </p:cBhvr>
                                    </p:animEffect>
                                  </p:childTnLst>
                                </p:cTn>
                              </p:par>
                            </p:childTnLst>
                          </p:cTn>
                        </p:par>
                        <p:par>
                          <p:cTn id="40" fill="hold">
                            <p:stCondLst>
                              <p:cond delay="8500"/>
                            </p:stCondLst>
                            <p:childTnLst>
                              <p:par>
                                <p:cTn id="41" presetID="9" presetClass="entr" presetSubtype="0" fill="hold" nodeType="afterEffect">
                                  <p:stCondLst>
                                    <p:cond delay="0"/>
                                  </p:stCondLst>
                                  <p:childTnLst>
                                    <p:set>
                                      <p:cBhvr>
                                        <p:cTn id="42" dur="1" fill="hold">
                                          <p:stCondLst>
                                            <p:cond delay="0"/>
                                          </p:stCondLst>
                                        </p:cTn>
                                        <p:tgtEl>
                                          <p:spTgt spid="4">
                                            <p:txEl>
                                              <p:pRg st="9" end="9"/>
                                            </p:txEl>
                                          </p:spTgt>
                                        </p:tgtEl>
                                        <p:attrNameLst>
                                          <p:attrName>style.visibility</p:attrName>
                                        </p:attrNameLst>
                                      </p:cBhvr>
                                      <p:to>
                                        <p:strVal val="visible"/>
                                      </p:to>
                                    </p:set>
                                    <p:animEffect transition="in" filter="dissolve">
                                      <p:cBhvr>
                                        <p:cTn id="43" dur="1000"/>
                                        <p:tgtEl>
                                          <p:spTgt spid="4">
                                            <p:txEl>
                                              <p:pRg st="9" end="9"/>
                                            </p:txEl>
                                          </p:spTgt>
                                        </p:tgtEl>
                                      </p:cBhvr>
                                    </p:animEffect>
                                  </p:childTnLst>
                                </p:cTn>
                              </p:par>
                            </p:childTnLst>
                          </p:cTn>
                        </p:par>
                        <p:par>
                          <p:cTn id="44" fill="hold">
                            <p:stCondLst>
                              <p:cond delay="9500"/>
                            </p:stCondLst>
                            <p:childTnLst>
                              <p:par>
                                <p:cTn id="45" presetID="9" presetClass="entr" presetSubtype="0" fill="hold" nodeType="afterEffect">
                                  <p:stCondLst>
                                    <p:cond delay="0"/>
                                  </p:stCondLst>
                                  <p:childTnLst>
                                    <p:set>
                                      <p:cBhvr>
                                        <p:cTn id="46" dur="1" fill="hold">
                                          <p:stCondLst>
                                            <p:cond delay="0"/>
                                          </p:stCondLst>
                                        </p:cTn>
                                        <p:tgtEl>
                                          <p:spTgt spid="4">
                                            <p:txEl>
                                              <p:pRg st="10" end="10"/>
                                            </p:txEl>
                                          </p:spTgt>
                                        </p:tgtEl>
                                        <p:attrNameLst>
                                          <p:attrName>style.visibility</p:attrName>
                                        </p:attrNameLst>
                                      </p:cBhvr>
                                      <p:to>
                                        <p:strVal val="visible"/>
                                      </p:to>
                                    </p:set>
                                    <p:animEffect transition="in" filter="dissolve">
                                      <p:cBhvr>
                                        <p:cTn id="47" dur="1000"/>
                                        <p:tgtEl>
                                          <p:spTgt spid="4">
                                            <p:txEl>
                                              <p:pRg st="10" end="10"/>
                                            </p:txEl>
                                          </p:spTgt>
                                        </p:tgtEl>
                                      </p:cBhvr>
                                    </p:animEffect>
                                  </p:childTnLst>
                                </p:cTn>
                              </p:par>
                            </p:childTnLst>
                          </p:cTn>
                        </p:par>
                        <p:par>
                          <p:cTn id="48" fill="hold">
                            <p:stCondLst>
                              <p:cond delay="10500"/>
                            </p:stCondLst>
                            <p:childTnLst>
                              <p:par>
                                <p:cTn id="49" presetID="9" presetClass="entr" presetSubtype="0" fill="hold" nodeType="afterEffect">
                                  <p:stCondLst>
                                    <p:cond delay="0"/>
                                  </p:stCondLst>
                                  <p:childTnLst>
                                    <p:set>
                                      <p:cBhvr>
                                        <p:cTn id="50" dur="1" fill="hold">
                                          <p:stCondLst>
                                            <p:cond delay="0"/>
                                          </p:stCondLst>
                                        </p:cTn>
                                        <p:tgtEl>
                                          <p:spTgt spid="4">
                                            <p:txEl>
                                              <p:pRg st="11" end="11"/>
                                            </p:txEl>
                                          </p:spTgt>
                                        </p:tgtEl>
                                        <p:attrNameLst>
                                          <p:attrName>style.visibility</p:attrName>
                                        </p:attrNameLst>
                                      </p:cBhvr>
                                      <p:to>
                                        <p:strVal val="visible"/>
                                      </p:to>
                                    </p:set>
                                    <p:animEffect transition="in" filter="dissolve">
                                      <p:cBhvr>
                                        <p:cTn id="51" dur="1000"/>
                                        <p:tgtEl>
                                          <p:spTgt spid="4">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39C09E6-3823-FF74-F139-E1542BC3A4CE}"/>
              </a:ext>
            </a:extLst>
          </p:cNvPr>
          <p:cNvSpPr txBox="1"/>
          <p:nvPr/>
        </p:nvSpPr>
        <p:spPr>
          <a:xfrm>
            <a:off x="511276" y="1059792"/>
            <a:ext cx="10087898" cy="1200329"/>
          </a:xfrm>
          <a:prstGeom prst="rect">
            <a:avLst/>
          </a:prstGeom>
          <a:noFill/>
        </p:spPr>
        <p:txBody>
          <a:bodyPr wrap="square">
            <a:spAutoFit/>
          </a:bodyPr>
          <a:lstStyle/>
          <a:p>
            <a:r>
              <a:rPr lang="en-US" b="1" i="0" dirty="0">
                <a:solidFill>
                  <a:srgbClr val="273239"/>
                </a:solidFill>
                <a:effectLst/>
                <a:latin typeface="Nunito" pitchFamily="2" charset="0"/>
              </a:rPr>
              <a:t>How well the above algorithm perform?</a:t>
            </a:r>
            <a:r>
              <a:rPr lang="en-US" b="0" i="0" dirty="0">
                <a:solidFill>
                  <a:srgbClr val="273239"/>
                </a:solidFill>
                <a:effectLst/>
                <a:latin typeface="Nunito" pitchFamily="2" charset="0"/>
              </a:rPr>
              <a:t> </a:t>
            </a:r>
          </a:p>
          <a:p>
            <a:br>
              <a:rPr lang="en-US" dirty="0"/>
            </a:br>
            <a:r>
              <a:rPr lang="en-US" b="0" i="0" dirty="0">
                <a:solidFill>
                  <a:srgbClr val="273239"/>
                </a:solidFill>
                <a:effectLst/>
                <a:latin typeface="Nunito" pitchFamily="2" charset="0"/>
              </a:rPr>
              <a:t>It can be proved that the above approximate algorithm never finds a vertex cover whose size is more than twice the size of the minimum possible vertex cover </a:t>
            </a:r>
            <a:endParaRPr lang="en-US" dirty="0">
              <a:solidFill>
                <a:srgbClr val="273239"/>
              </a:solidFill>
              <a:latin typeface="Nunito" pitchFamily="2" charset="0"/>
            </a:endParaRPr>
          </a:p>
        </p:txBody>
      </p:sp>
      <p:sp>
        <p:nvSpPr>
          <p:cNvPr id="5" name="TextBox 4">
            <a:extLst>
              <a:ext uri="{FF2B5EF4-FFF2-40B4-BE49-F238E27FC236}">
                <a16:creationId xmlns:a16="http://schemas.microsoft.com/office/drawing/2014/main" id="{4D1339A7-120D-A322-381A-9B580AAB7205}"/>
              </a:ext>
            </a:extLst>
          </p:cNvPr>
          <p:cNvSpPr txBox="1"/>
          <p:nvPr/>
        </p:nvSpPr>
        <p:spPr>
          <a:xfrm>
            <a:off x="511275" y="2487561"/>
            <a:ext cx="11287435" cy="2862322"/>
          </a:xfrm>
          <a:prstGeom prst="rect">
            <a:avLst/>
          </a:prstGeom>
          <a:noFill/>
        </p:spPr>
        <p:txBody>
          <a:bodyPr wrap="square">
            <a:spAutoFit/>
          </a:bodyPr>
          <a:lstStyle/>
          <a:p>
            <a:r>
              <a:rPr lang="en-US" dirty="0"/>
              <a:t>It is easy to see that the running time of this algorithm is O(V+E), using adjacency list to represent E`.</a:t>
            </a:r>
          </a:p>
          <a:p>
            <a:endParaRPr lang="en-US" dirty="0"/>
          </a:p>
          <a:p>
            <a:r>
              <a:rPr lang="en-US" dirty="0"/>
              <a:t>Theorem: APPROX-VERTEX-COVER is a polynomial-time 2-approximate algorithm i.e., the algorithm has a ratio bound of 2.</a:t>
            </a:r>
          </a:p>
          <a:p>
            <a:endParaRPr lang="en-US" dirty="0"/>
          </a:p>
          <a:p>
            <a:r>
              <a:rPr lang="en-US" dirty="0"/>
              <a:t>Goal: Since this a minimization problem, we are interested in smallest possible c/c*. </a:t>
            </a:r>
          </a:p>
          <a:p>
            <a:r>
              <a:rPr lang="en-US" dirty="0"/>
              <a:t>Specifically, we want to show c/c* ≤ 2 = p(n). </a:t>
            </a:r>
          </a:p>
          <a:p>
            <a:r>
              <a:rPr lang="en-US" dirty="0"/>
              <a:t>In other words, we want to show that APPROX-VERTEX-COVER algorithm returns a vertex-cover that is at most twice the size of an optimal cover.</a:t>
            </a:r>
          </a:p>
          <a:p>
            <a:endParaRPr lang="en-US" dirty="0"/>
          </a:p>
        </p:txBody>
      </p:sp>
      <p:sp>
        <p:nvSpPr>
          <p:cNvPr id="6" name="Rectangle 5">
            <a:extLst>
              <a:ext uri="{FF2B5EF4-FFF2-40B4-BE49-F238E27FC236}">
                <a16:creationId xmlns:a16="http://schemas.microsoft.com/office/drawing/2014/main" id="{01985E90-0A3E-B979-1B7E-9ECB3FB92029}"/>
              </a:ext>
            </a:extLst>
          </p:cNvPr>
          <p:cNvSpPr/>
          <p:nvPr/>
        </p:nvSpPr>
        <p:spPr>
          <a:xfrm>
            <a:off x="511275" y="186021"/>
            <a:ext cx="1752659" cy="646331"/>
          </a:xfrm>
          <a:prstGeom prst="rect">
            <a:avLst/>
          </a:prstGeom>
          <a:noFill/>
        </p:spPr>
        <p:txBody>
          <a:bodyPr wrap="none" lIns="91440" tIns="45720" rIns="91440" bIns="45720">
            <a:spAutoFit/>
          </a:bodyPr>
          <a:lstStyle/>
          <a:p>
            <a:pPr algn="ctr"/>
            <a:r>
              <a:rPr lang="en-US" sz="3600" b="1" cap="none" spc="0" dirty="0">
                <a:ln w="22225">
                  <a:solidFill>
                    <a:schemeClr val="accent2"/>
                  </a:solidFill>
                  <a:prstDash val="solid"/>
                </a:ln>
                <a:solidFill>
                  <a:srgbClr val="00B0F0"/>
                </a:solidFill>
                <a:effectLst/>
              </a:rPr>
              <a:t>Analysis</a:t>
            </a:r>
          </a:p>
        </p:txBody>
      </p:sp>
    </p:spTree>
    <p:extLst>
      <p:ext uri="{BB962C8B-B14F-4D97-AF65-F5344CB8AC3E}">
        <p14:creationId xmlns:p14="http://schemas.microsoft.com/office/powerpoint/2010/main" val="2106136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left)">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wipe(left)">
                                      <p:cBhvr>
                                        <p:cTn id="12" dur="500"/>
                                        <p:tgtEl>
                                          <p:spTgt spid="5">
                                            <p:txEl>
                                              <p:pRg st="0" end="0"/>
                                            </p:txEl>
                                          </p:spTgt>
                                        </p:tgtEl>
                                      </p:cBhvr>
                                    </p:animEffect>
                                  </p:childTnLst>
                                </p:cTn>
                              </p:par>
                              <p:par>
                                <p:cTn id="13" presetID="22" presetClass="entr" presetSubtype="8" fill="hold" nodeType="with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animEffect transition="in" filter="wipe(left)">
                                      <p:cBhvr>
                                        <p:cTn id="15" dur="500"/>
                                        <p:tgtEl>
                                          <p:spTgt spid="5">
                                            <p:txEl>
                                              <p:pRg st="2" end="2"/>
                                            </p:txEl>
                                          </p:spTgt>
                                        </p:tgtEl>
                                      </p:cBhvr>
                                    </p:animEffect>
                                  </p:childTnLst>
                                </p:cTn>
                              </p:par>
                              <p:par>
                                <p:cTn id="16" presetID="22" presetClass="entr" presetSubtype="8" fill="hold" nodeType="withEffect">
                                  <p:stCondLst>
                                    <p:cond delay="0"/>
                                  </p:stCondLst>
                                  <p:childTnLst>
                                    <p:set>
                                      <p:cBhvr>
                                        <p:cTn id="17" dur="1" fill="hold">
                                          <p:stCondLst>
                                            <p:cond delay="0"/>
                                          </p:stCondLst>
                                        </p:cTn>
                                        <p:tgtEl>
                                          <p:spTgt spid="5">
                                            <p:txEl>
                                              <p:pRg st="4" end="4"/>
                                            </p:txEl>
                                          </p:spTgt>
                                        </p:tgtEl>
                                        <p:attrNameLst>
                                          <p:attrName>style.visibility</p:attrName>
                                        </p:attrNameLst>
                                      </p:cBhvr>
                                      <p:to>
                                        <p:strVal val="visible"/>
                                      </p:to>
                                    </p:set>
                                    <p:animEffect transition="in" filter="wipe(left)">
                                      <p:cBhvr>
                                        <p:cTn id="18" dur="500"/>
                                        <p:tgtEl>
                                          <p:spTgt spid="5">
                                            <p:txEl>
                                              <p:pRg st="4" end="4"/>
                                            </p:txEl>
                                          </p:spTgt>
                                        </p:tgtEl>
                                      </p:cBhvr>
                                    </p:animEffect>
                                  </p:childTnLst>
                                </p:cTn>
                              </p:par>
                              <p:par>
                                <p:cTn id="19" presetID="22" presetClass="entr" presetSubtype="8" fill="hold" nodeType="withEffect">
                                  <p:stCondLst>
                                    <p:cond delay="0"/>
                                  </p:stCondLst>
                                  <p:childTnLst>
                                    <p:set>
                                      <p:cBhvr>
                                        <p:cTn id="20" dur="1" fill="hold">
                                          <p:stCondLst>
                                            <p:cond delay="0"/>
                                          </p:stCondLst>
                                        </p:cTn>
                                        <p:tgtEl>
                                          <p:spTgt spid="5">
                                            <p:txEl>
                                              <p:pRg st="5" end="5"/>
                                            </p:txEl>
                                          </p:spTgt>
                                        </p:tgtEl>
                                        <p:attrNameLst>
                                          <p:attrName>style.visibility</p:attrName>
                                        </p:attrNameLst>
                                      </p:cBhvr>
                                      <p:to>
                                        <p:strVal val="visible"/>
                                      </p:to>
                                    </p:set>
                                    <p:animEffect transition="in" filter="wipe(left)">
                                      <p:cBhvr>
                                        <p:cTn id="21" dur="500"/>
                                        <p:tgtEl>
                                          <p:spTgt spid="5">
                                            <p:txEl>
                                              <p:pRg st="5" end="5"/>
                                            </p:txEl>
                                          </p:spTgt>
                                        </p:tgtEl>
                                      </p:cBhvr>
                                    </p:animEffect>
                                  </p:childTnLst>
                                </p:cTn>
                              </p:par>
                              <p:par>
                                <p:cTn id="22" presetID="22" presetClass="entr" presetSubtype="8" fill="hold" nodeType="withEffect">
                                  <p:stCondLst>
                                    <p:cond delay="0"/>
                                  </p:stCondLst>
                                  <p:childTnLst>
                                    <p:set>
                                      <p:cBhvr>
                                        <p:cTn id="23" dur="1" fill="hold">
                                          <p:stCondLst>
                                            <p:cond delay="0"/>
                                          </p:stCondLst>
                                        </p:cTn>
                                        <p:tgtEl>
                                          <p:spTgt spid="5">
                                            <p:txEl>
                                              <p:pRg st="6" end="6"/>
                                            </p:txEl>
                                          </p:spTgt>
                                        </p:tgtEl>
                                        <p:attrNameLst>
                                          <p:attrName>style.visibility</p:attrName>
                                        </p:attrNameLst>
                                      </p:cBhvr>
                                      <p:to>
                                        <p:strVal val="visible"/>
                                      </p:to>
                                    </p:set>
                                    <p:animEffect transition="in" filter="wipe(left)">
                                      <p:cBhvr>
                                        <p:cTn id="24" dur="500"/>
                                        <p:tgtEl>
                                          <p:spTgt spid="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E39186F-F428-BCAC-35C3-DF20DC7361A4}"/>
              </a:ext>
            </a:extLst>
          </p:cNvPr>
          <p:cNvSpPr txBox="1"/>
          <p:nvPr/>
        </p:nvSpPr>
        <p:spPr>
          <a:xfrm>
            <a:off x="383457" y="769227"/>
            <a:ext cx="11484077" cy="5632311"/>
          </a:xfrm>
          <a:prstGeom prst="rect">
            <a:avLst/>
          </a:prstGeom>
          <a:noFill/>
        </p:spPr>
        <p:txBody>
          <a:bodyPr wrap="square">
            <a:spAutoFit/>
          </a:bodyPr>
          <a:lstStyle/>
          <a:p>
            <a:r>
              <a:rPr lang="en-US" dirty="0"/>
              <a:t>Proof:    Let the set c and c* be the sets output by APPROX-VERTEX-COVER and OPTIMAL-VERTEX-COVER respectively. Also, let A be the set of edges selected .</a:t>
            </a:r>
          </a:p>
          <a:p>
            <a:endParaRPr lang="en-US" dirty="0"/>
          </a:p>
          <a:p>
            <a:r>
              <a:rPr lang="en-US" dirty="0"/>
              <a:t>Because, we have added both vertices, we get c = 2|A| </a:t>
            </a:r>
          </a:p>
          <a:p>
            <a:r>
              <a:rPr lang="en-US" dirty="0"/>
              <a:t>but OPTIMAL-VERTEX-COVER would have add one of two.</a:t>
            </a:r>
          </a:p>
          <a:p>
            <a:endParaRPr lang="en-US" dirty="0"/>
          </a:p>
          <a:p>
            <a:r>
              <a:rPr lang="en-US" dirty="0"/>
              <a:t>=&gt;     c/c* ≤ p(n) = 2.</a:t>
            </a:r>
          </a:p>
          <a:p>
            <a:endParaRPr lang="en-US" dirty="0"/>
          </a:p>
          <a:p>
            <a:r>
              <a:rPr lang="en-US" dirty="0"/>
              <a:t>Formally, since no two edge in A are covered by the same vertex from c* </a:t>
            </a:r>
          </a:p>
          <a:p>
            <a:r>
              <a:rPr lang="en-US" dirty="0"/>
              <a:t>(since, once an edge is picked in line 4, all other edges that are incident on its endpoints are deleted from E` in line 6) </a:t>
            </a:r>
          </a:p>
          <a:p>
            <a:r>
              <a:rPr lang="en-US" dirty="0"/>
              <a:t>and we have  the lower bound:</a:t>
            </a:r>
          </a:p>
          <a:p>
            <a:endParaRPr lang="en-US" dirty="0"/>
          </a:p>
          <a:p>
            <a:r>
              <a:rPr lang="en-US" dirty="0"/>
              <a:t>            |c*| ≥ A        ---------------------------------- 1</a:t>
            </a:r>
          </a:p>
          <a:p>
            <a:endParaRPr lang="en-US" dirty="0"/>
          </a:p>
          <a:p>
            <a:r>
              <a:rPr lang="en-US" dirty="0"/>
              <a:t>On the size of an OPTIMAL-VERTEX-COVER.</a:t>
            </a:r>
          </a:p>
          <a:p>
            <a:endParaRPr lang="en-US" dirty="0"/>
          </a:p>
          <a:p>
            <a:r>
              <a:rPr lang="en-US" dirty="0"/>
              <a:t>we picked both end points yielding an upper bound on the size of Vertex-Cover.</a:t>
            </a:r>
          </a:p>
          <a:p>
            <a:endParaRPr lang="en-US" dirty="0"/>
          </a:p>
          <a:p>
            <a:r>
              <a:rPr lang="en-US" dirty="0"/>
              <a:t>            |c| ≤ 2|A|</a:t>
            </a:r>
          </a:p>
          <a:p>
            <a:endParaRPr lang="en-US" dirty="0"/>
          </a:p>
        </p:txBody>
      </p:sp>
    </p:spTree>
    <p:extLst>
      <p:ext uri="{BB962C8B-B14F-4D97-AF65-F5344CB8AC3E}">
        <p14:creationId xmlns:p14="http://schemas.microsoft.com/office/powerpoint/2010/main" val="2780275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Effect transition="in" filter="wipe(left)">
                                      <p:cBhvr>
                                        <p:cTn id="11" dur="500"/>
                                        <p:tgtEl>
                                          <p:spTgt spid="3">
                                            <p:txEl>
                                              <p:pRg st="2" end="2"/>
                                            </p:txEl>
                                          </p:spTgt>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wipe(left)">
                                      <p:cBhvr>
                                        <p:cTn id="15" dur="500"/>
                                        <p:tgtEl>
                                          <p:spTgt spid="3">
                                            <p:txEl>
                                              <p:pRg st="3" end="3"/>
                                            </p:txEl>
                                          </p:spTgt>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animEffect transition="in" filter="wipe(left)">
                                      <p:cBhvr>
                                        <p:cTn id="19" dur="500"/>
                                        <p:tgtEl>
                                          <p:spTgt spid="3">
                                            <p:txEl>
                                              <p:pRg st="5" end="5"/>
                                            </p:txEl>
                                          </p:spTgt>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animEffect transition="in" filter="wipe(left)">
                                      <p:cBhvr>
                                        <p:cTn id="23" dur="500"/>
                                        <p:tgtEl>
                                          <p:spTgt spid="3">
                                            <p:txEl>
                                              <p:pRg st="7" end="7"/>
                                            </p:txEl>
                                          </p:spTgt>
                                        </p:tgtEl>
                                      </p:cBhvr>
                                    </p:animEffect>
                                  </p:childTnLst>
                                </p:cTn>
                              </p:par>
                            </p:childTnLst>
                          </p:cTn>
                        </p:par>
                        <p:par>
                          <p:cTn id="24" fill="hold">
                            <p:stCondLst>
                              <p:cond delay="2500"/>
                            </p:stCondLst>
                            <p:childTnLst>
                              <p:par>
                                <p:cTn id="25" presetID="22" presetClass="entr" presetSubtype="8" fill="hold" nodeType="after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animEffect transition="in" filter="wipe(left)">
                                      <p:cBhvr>
                                        <p:cTn id="27" dur="500"/>
                                        <p:tgtEl>
                                          <p:spTgt spid="3">
                                            <p:txEl>
                                              <p:pRg st="8" end="8"/>
                                            </p:txEl>
                                          </p:spTgt>
                                        </p:tgtEl>
                                      </p:cBhvr>
                                    </p:animEffect>
                                  </p:childTnLst>
                                </p:cTn>
                              </p:par>
                            </p:childTnLst>
                          </p:cTn>
                        </p:par>
                        <p:par>
                          <p:cTn id="28" fill="hold">
                            <p:stCondLst>
                              <p:cond delay="3000"/>
                            </p:stCondLst>
                            <p:childTnLst>
                              <p:par>
                                <p:cTn id="29" presetID="22" presetClass="entr" presetSubtype="8" fill="hold" nodeType="after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animEffect transition="in" filter="wipe(left)">
                                      <p:cBhvr>
                                        <p:cTn id="31" dur="500"/>
                                        <p:tgtEl>
                                          <p:spTgt spid="3">
                                            <p:txEl>
                                              <p:pRg st="9" end="9"/>
                                            </p:txEl>
                                          </p:spTgt>
                                        </p:tgtEl>
                                      </p:cBhvr>
                                    </p:animEffect>
                                  </p:childTnLst>
                                </p:cTn>
                              </p:par>
                            </p:childTnLst>
                          </p:cTn>
                        </p:par>
                        <p:par>
                          <p:cTn id="32" fill="hold">
                            <p:stCondLst>
                              <p:cond delay="3500"/>
                            </p:stCondLst>
                            <p:childTnLst>
                              <p:par>
                                <p:cTn id="33" presetID="22" presetClass="entr" presetSubtype="8" fill="hold" nodeType="afterEffect">
                                  <p:stCondLst>
                                    <p:cond delay="0"/>
                                  </p:stCondLst>
                                  <p:childTnLst>
                                    <p:set>
                                      <p:cBhvr>
                                        <p:cTn id="34" dur="1" fill="hold">
                                          <p:stCondLst>
                                            <p:cond delay="0"/>
                                          </p:stCondLst>
                                        </p:cTn>
                                        <p:tgtEl>
                                          <p:spTgt spid="3">
                                            <p:txEl>
                                              <p:pRg st="11" end="11"/>
                                            </p:txEl>
                                          </p:spTgt>
                                        </p:tgtEl>
                                        <p:attrNameLst>
                                          <p:attrName>style.visibility</p:attrName>
                                        </p:attrNameLst>
                                      </p:cBhvr>
                                      <p:to>
                                        <p:strVal val="visible"/>
                                      </p:to>
                                    </p:set>
                                    <p:animEffect transition="in" filter="wipe(left)">
                                      <p:cBhvr>
                                        <p:cTn id="35" dur="500"/>
                                        <p:tgtEl>
                                          <p:spTgt spid="3">
                                            <p:txEl>
                                              <p:pRg st="11" end="11"/>
                                            </p:txEl>
                                          </p:spTgt>
                                        </p:tgtEl>
                                      </p:cBhvr>
                                    </p:animEffect>
                                  </p:childTnLst>
                                </p:cTn>
                              </p:par>
                            </p:childTnLst>
                          </p:cTn>
                        </p:par>
                        <p:par>
                          <p:cTn id="36" fill="hold">
                            <p:stCondLst>
                              <p:cond delay="4000"/>
                            </p:stCondLst>
                            <p:childTnLst>
                              <p:par>
                                <p:cTn id="37" presetID="22" presetClass="entr" presetSubtype="8" fill="hold" nodeType="afterEffect">
                                  <p:stCondLst>
                                    <p:cond delay="0"/>
                                  </p:stCondLst>
                                  <p:childTnLst>
                                    <p:set>
                                      <p:cBhvr>
                                        <p:cTn id="38" dur="1" fill="hold">
                                          <p:stCondLst>
                                            <p:cond delay="0"/>
                                          </p:stCondLst>
                                        </p:cTn>
                                        <p:tgtEl>
                                          <p:spTgt spid="3">
                                            <p:txEl>
                                              <p:pRg st="13" end="13"/>
                                            </p:txEl>
                                          </p:spTgt>
                                        </p:tgtEl>
                                        <p:attrNameLst>
                                          <p:attrName>style.visibility</p:attrName>
                                        </p:attrNameLst>
                                      </p:cBhvr>
                                      <p:to>
                                        <p:strVal val="visible"/>
                                      </p:to>
                                    </p:set>
                                    <p:animEffect transition="in" filter="wipe(left)">
                                      <p:cBhvr>
                                        <p:cTn id="39" dur="500"/>
                                        <p:tgtEl>
                                          <p:spTgt spid="3">
                                            <p:txEl>
                                              <p:pRg st="13" end="13"/>
                                            </p:txEl>
                                          </p:spTgt>
                                        </p:tgtEl>
                                      </p:cBhvr>
                                    </p:animEffect>
                                  </p:childTnLst>
                                </p:cTn>
                              </p:par>
                            </p:childTnLst>
                          </p:cTn>
                        </p:par>
                        <p:par>
                          <p:cTn id="40" fill="hold">
                            <p:stCondLst>
                              <p:cond delay="4500"/>
                            </p:stCondLst>
                            <p:childTnLst>
                              <p:par>
                                <p:cTn id="41" presetID="22" presetClass="entr" presetSubtype="8" fill="hold" nodeType="afterEffect">
                                  <p:stCondLst>
                                    <p:cond delay="0"/>
                                  </p:stCondLst>
                                  <p:childTnLst>
                                    <p:set>
                                      <p:cBhvr>
                                        <p:cTn id="42" dur="1" fill="hold">
                                          <p:stCondLst>
                                            <p:cond delay="0"/>
                                          </p:stCondLst>
                                        </p:cTn>
                                        <p:tgtEl>
                                          <p:spTgt spid="3">
                                            <p:txEl>
                                              <p:pRg st="15" end="15"/>
                                            </p:txEl>
                                          </p:spTgt>
                                        </p:tgtEl>
                                        <p:attrNameLst>
                                          <p:attrName>style.visibility</p:attrName>
                                        </p:attrNameLst>
                                      </p:cBhvr>
                                      <p:to>
                                        <p:strVal val="visible"/>
                                      </p:to>
                                    </p:set>
                                    <p:animEffect transition="in" filter="wipe(left)">
                                      <p:cBhvr>
                                        <p:cTn id="43" dur="500"/>
                                        <p:tgtEl>
                                          <p:spTgt spid="3">
                                            <p:txEl>
                                              <p:pRg st="15" end="15"/>
                                            </p:txEl>
                                          </p:spTgt>
                                        </p:tgtEl>
                                      </p:cBhvr>
                                    </p:animEffect>
                                  </p:childTnLst>
                                </p:cTn>
                              </p:par>
                            </p:childTnLst>
                          </p:cTn>
                        </p:par>
                        <p:par>
                          <p:cTn id="44" fill="hold">
                            <p:stCondLst>
                              <p:cond delay="5000"/>
                            </p:stCondLst>
                            <p:childTnLst>
                              <p:par>
                                <p:cTn id="45" presetID="22" presetClass="entr" presetSubtype="8" fill="hold" nodeType="afterEffect">
                                  <p:stCondLst>
                                    <p:cond delay="0"/>
                                  </p:stCondLst>
                                  <p:childTnLst>
                                    <p:set>
                                      <p:cBhvr>
                                        <p:cTn id="46" dur="1" fill="hold">
                                          <p:stCondLst>
                                            <p:cond delay="0"/>
                                          </p:stCondLst>
                                        </p:cTn>
                                        <p:tgtEl>
                                          <p:spTgt spid="3">
                                            <p:txEl>
                                              <p:pRg st="17" end="17"/>
                                            </p:txEl>
                                          </p:spTgt>
                                        </p:tgtEl>
                                        <p:attrNameLst>
                                          <p:attrName>style.visibility</p:attrName>
                                        </p:attrNameLst>
                                      </p:cBhvr>
                                      <p:to>
                                        <p:strVal val="visible"/>
                                      </p:to>
                                    </p:set>
                                    <p:animEffect transition="in" filter="wipe(left)">
                                      <p:cBhvr>
                                        <p:cTn id="47" dur="500"/>
                                        <p:tgtEl>
                                          <p:spTgt spid="3">
                                            <p:txEl>
                                              <p:pRg st="17" end="1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F066FAD-8E1E-5396-199E-789852EF23F1}"/>
              </a:ext>
            </a:extLst>
          </p:cNvPr>
          <p:cNvSpPr txBox="1"/>
          <p:nvPr/>
        </p:nvSpPr>
        <p:spPr>
          <a:xfrm>
            <a:off x="521110" y="769063"/>
            <a:ext cx="6096000" cy="369332"/>
          </a:xfrm>
          <a:prstGeom prst="rect">
            <a:avLst/>
          </a:prstGeom>
          <a:noFill/>
        </p:spPr>
        <p:txBody>
          <a:bodyPr wrap="square">
            <a:spAutoFit/>
          </a:bodyPr>
          <a:lstStyle/>
          <a:p>
            <a:r>
              <a:rPr lang="en-US" dirty="0"/>
              <a:t>Since, upper bound is an exact in this case, we have</a:t>
            </a:r>
            <a:endParaRPr lang="en-IN" dirty="0"/>
          </a:p>
        </p:txBody>
      </p:sp>
      <p:sp>
        <p:nvSpPr>
          <p:cNvPr id="5" name="TextBox 4">
            <a:extLst>
              <a:ext uri="{FF2B5EF4-FFF2-40B4-BE49-F238E27FC236}">
                <a16:creationId xmlns:a16="http://schemas.microsoft.com/office/drawing/2014/main" id="{C0837481-99C8-F4F8-1E7E-9CA51AE3B490}"/>
              </a:ext>
            </a:extLst>
          </p:cNvPr>
          <p:cNvSpPr txBox="1"/>
          <p:nvPr/>
        </p:nvSpPr>
        <p:spPr>
          <a:xfrm>
            <a:off x="521110" y="1335943"/>
            <a:ext cx="6096000" cy="2308324"/>
          </a:xfrm>
          <a:prstGeom prst="rect">
            <a:avLst/>
          </a:prstGeom>
          <a:noFill/>
        </p:spPr>
        <p:txBody>
          <a:bodyPr wrap="square">
            <a:spAutoFit/>
          </a:bodyPr>
          <a:lstStyle/>
          <a:p>
            <a:r>
              <a:rPr lang="en-IN" b="0" i="0" dirty="0">
                <a:solidFill>
                  <a:srgbClr val="000000"/>
                </a:solidFill>
                <a:effectLst/>
                <a:latin typeface="Cambria" panose="02040503050406030204" pitchFamily="18" charset="0"/>
              </a:rPr>
              <a:t>|</a:t>
            </a:r>
            <a:r>
              <a:rPr lang="en-IN" b="0" i="1" dirty="0">
                <a:solidFill>
                  <a:srgbClr val="000000"/>
                </a:solidFill>
                <a:effectLst/>
                <a:latin typeface="Cambria" panose="02040503050406030204" pitchFamily="18" charset="0"/>
              </a:rPr>
              <a:t>c</a:t>
            </a:r>
            <a:r>
              <a:rPr lang="en-IN" b="0" i="0" dirty="0">
                <a:solidFill>
                  <a:srgbClr val="000000"/>
                </a:solidFill>
                <a:effectLst/>
                <a:latin typeface="Cambria" panose="02040503050406030204" pitchFamily="18" charset="0"/>
              </a:rPr>
              <a:t>| = 2|</a:t>
            </a:r>
            <a:r>
              <a:rPr lang="en-IN" b="0" i="1" dirty="0">
                <a:solidFill>
                  <a:srgbClr val="000000"/>
                </a:solidFill>
                <a:effectLst/>
                <a:latin typeface="Cambria" panose="02040503050406030204" pitchFamily="18" charset="0"/>
              </a:rPr>
              <a:t>A</a:t>
            </a:r>
            <a:r>
              <a:rPr lang="en-IN" b="0" i="0" dirty="0">
                <a:solidFill>
                  <a:srgbClr val="000000"/>
                </a:solidFill>
                <a:effectLst/>
                <a:latin typeface="Cambria" panose="02040503050406030204" pitchFamily="18" charset="0"/>
              </a:rPr>
              <a:t>|       ---------------------------------- 2</a:t>
            </a:r>
            <a:br>
              <a:rPr lang="en-IN" dirty="0"/>
            </a:br>
            <a:r>
              <a:rPr lang="en-IN" b="0" i="0" dirty="0">
                <a:solidFill>
                  <a:srgbClr val="000000"/>
                </a:solidFill>
                <a:effectLst/>
                <a:latin typeface="Cambria" panose="02040503050406030204" pitchFamily="18" charset="0"/>
              </a:rPr>
              <a:t>Take |</a:t>
            </a:r>
            <a:r>
              <a:rPr lang="en-IN" b="0" i="1" dirty="0">
                <a:solidFill>
                  <a:srgbClr val="000000"/>
                </a:solidFill>
                <a:effectLst/>
                <a:latin typeface="Cambria" panose="02040503050406030204" pitchFamily="18" charset="0"/>
              </a:rPr>
              <a:t>c</a:t>
            </a:r>
            <a:r>
              <a:rPr lang="en-IN" b="0" i="0" dirty="0">
                <a:solidFill>
                  <a:srgbClr val="000000"/>
                </a:solidFill>
                <a:effectLst/>
                <a:latin typeface="Cambria" panose="02040503050406030204" pitchFamily="18" charset="0"/>
              </a:rPr>
              <a:t>|/2 = |</a:t>
            </a:r>
            <a:r>
              <a:rPr lang="en-IN" b="0" i="1" dirty="0">
                <a:solidFill>
                  <a:srgbClr val="000000"/>
                </a:solidFill>
                <a:effectLst/>
                <a:latin typeface="Cambria" panose="02040503050406030204" pitchFamily="18" charset="0"/>
              </a:rPr>
              <a:t>A</a:t>
            </a:r>
            <a:r>
              <a:rPr lang="en-IN" b="0" i="0" dirty="0">
                <a:solidFill>
                  <a:srgbClr val="000000"/>
                </a:solidFill>
                <a:effectLst/>
                <a:latin typeface="Cambria" panose="02040503050406030204" pitchFamily="18" charset="0"/>
              </a:rPr>
              <a:t>| and put it in equation 1</a:t>
            </a:r>
            <a:br>
              <a:rPr lang="en-IN" dirty="0"/>
            </a:br>
            <a:r>
              <a:rPr lang="en-IN" b="0" i="0" dirty="0">
                <a:solidFill>
                  <a:srgbClr val="000000"/>
                </a:solidFill>
                <a:effectLst/>
                <a:latin typeface="Cambria" panose="02040503050406030204" pitchFamily="18" charset="0"/>
              </a:rPr>
              <a:t>         |</a:t>
            </a:r>
            <a:r>
              <a:rPr lang="en-IN" b="0" i="1" dirty="0">
                <a:solidFill>
                  <a:srgbClr val="000000"/>
                </a:solidFill>
                <a:effectLst/>
                <a:latin typeface="Cambria" panose="02040503050406030204" pitchFamily="18" charset="0"/>
              </a:rPr>
              <a:t>c</a:t>
            </a:r>
            <a:r>
              <a:rPr lang="en-IN" b="0" i="0" dirty="0">
                <a:solidFill>
                  <a:srgbClr val="000000"/>
                </a:solidFill>
                <a:effectLst/>
                <a:latin typeface="Cambria" panose="02040503050406030204" pitchFamily="18" charset="0"/>
              </a:rPr>
              <a:t>*| ≥ |</a:t>
            </a:r>
            <a:r>
              <a:rPr lang="en-IN" b="0" i="1" dirty="0">
                <a:solidFill>
                  <a:srgbClr val="000000"/>
                </a:solidFill>
                <a:effectLst/>
                <a:latin typeface="Cambria" panose="02040503050406030204" pitchFamily="18" charset="0"/>
              </a:rPr>
              <a:t>c</a:t>
            </a:r>
            <a:r>
              <a:rPr lang="en-IN" b="0" i="0" dirty="0">
                <a:solidFill>
                  <a:srgbClr val="000000"/>
                </a:solidFill>
                <a:effectLst/>
                <a:latin typeface="Cambria" panose="02040503050406030204" pitchFamily="18" charset="0"/>
              </a:rPr>
              <a:t>|/2</a:t>
            </a:r>
          </a:p>
          <a:p>
            <a:br>
              <a:rPr lang="en-IN" dirty="0"/>
            </a:br>
            <a:r>
              <a:rPr lang="en-IN" b="0" i="0" dirty="0">
                <a:solidFill>
                  <a:srgbClr val="000000"/>
                </a:solidFill>
                <a:effectLst/>
                <a:latin typeface="Cambria" panose="02040503050406030204" pitchFamily="18" charset="0"/>
              </a:rPr>
              <a:t>         |</a:t>
            </a:r>
            <a:r>
              <a:rPr lang="en-IN" b="0" i="1" dirty="0">
                <a:solidFill>
                  <a:srgbClr val="000000"/>
                </a:solidFill>
                <a:effectLst/>
                <a:latin typeface="Cambria" panose="02040503050406030204" pitchFamily="18" charset="0"/>
              </a:rPr>
              <a:t>c</a:t>
            </a:r>
            <a:r>
              <a:rPr lang="en-IN" b="0" i="0" dirty="0">
                <a:solidFill>
                  <a:srgbClr val="000000"/>
                </a:solidFill>
                <a:effectLst/>
                <a:latin typeface="Cambria" panose="02040503050406030204" pitchFamily="18" charset="0"/>
              </a:rPr>
              <a:t>*|/|</a:t>
            </a:r>
            <a:r>
              <a:rPr lang="en-IN" b="0" i="1" dirty="0">
                <a:solidFill>
                  <a:srgbClr val="000000"/>
                </a:solidFill>
                <a:effectLst/>
                <a:latin typeface="Cambria" panose="02040503050406030204" pitchFamily="18" charset="0"/>
              </a:rPr>
              <a:t>c</a:t>
            </a:r>
            <a:r>
              <a:rPr lang="en-IN" b="0" i="0" dirty="0">
                <a:solidFill>
                  <a:srgbClr val="000000"/>
                </a:solidFill>
                <a:effectLst/>
                <a:latin typeface="Cambria" panose="02040503050406030204" pitchFamily="18" charset="0"/>
              </a:rPr>
              <a:t>|  ≥ ½</a:t>
            </a:r>
          </a:p>
          <a:p>
            <a:br>
              <a:rPr lang="en-IN" dirty="0"/>
            </a:br>
            <a:r>
              <a:rPr lang="en-IN" b="0" i="0" dirty="0">
                <a:solidFill>
                  <a:srgbClr val="000000"/>
                </a:solidFill>
                <a:effectLst/>
                <a:latin typeface="Cambria" panose="02040503050406030204" pitchFamily="18" charset="0"/>
              </a:rPr>
              <a:t>         |</a:t>
            </a:r>
            <a:r>
              <a:rPr lang="en-IN" b="0" i="1" dirty="0">
                <a:solidFill>
                  <a:srgbClr val="000000"/>
                </a:solidFill>
                <a:effectLst/>
                <a:latin typeface="Cambria" panose="02040503050406030204" pitchFamily="18" charset="0"/>
              </a:rPr>
              <a:t>c</a:t>
            </a:r>
            <a:r>
              <a:rPr lang="en-IN" b="0" i="0" dirty="0">
                <a:solidFill>
                  <a:srgbClr val="000000"/>
                </a:solidFill>
                <a:effectLst/>
                <a:latin typeface="Cambria" panose="02040503050406030204" pitchFamily="18" charset="0"/>
              </a:rPr>
              <a:t>|/|</a:t>
            </a:r>
            <a:r>
              <a:rPr lang="en-IN" b="0" i="1" dirty="0">
                <a:solidFill>
                  <a:srgbClr val="000000"/>
                </a:solidFill>
                <a:effectLst/>
                <a:latin typeface="Cambria" panose="02040503050406030204" pitchFamily="18" charset="0"/>
              </a:rPr>
              <a:t>c</a:t>
            </a:r>
            <a:r>
              <a:rPr lang="en-IN" sz="2400" b="0" i="1" baseline="30000" dirty="0">
                <a:solidFill>
                  <a:srgbClr val="000000"/>
                </a:solidFill>
                <a:effectLst/>
                <a:latin typeface="Cambria" panose="02040503050406030204" pitchFamily="18" charset="0"/>
              </a:rPr>
              <a:t>*</a:t>
            </a:r>
            <a:r>
              <a:rPr lang="en-IN" b="0" i="0" dirty="0">
                <a:solidFill>
                  <a:srgbClr val="000000"/>
                </a:solidFill>
                <a:effectLst/>
                <a:latin typeface="Cambria" panose="02040503050406030204" pitchFamily="18" charset="0"/>
              </a:rPr>
              <a:t>| ≤ 2 = </a:t>
            </a:r>
            <a:r>
              <a:rPr lang="en-IN" b="0" i="1" dirty="0">
                <a:solidFill>
                  <a:srgbClr val="000000"/>
                </a:solidFill>
                <a:effectLst/>
                <a:latin typeface="Cambria" panose="02040503050406030204" pitchFamily="18" charset="0"/>
              </a:rPr>
              <a:t>p</a:t>
            </a:r>
            <a:r>
              <a:rPr lang="en-IN" b="0" i="0" dirty="0">
                <a:solidFill>
                  <a:srgbClr val="000000"/>
                </a:solidFill>
                <a:effectLst/>
                <a:latin typeface="Cambria" panose="02040503050406030204" pitchFamily="18" charset="0"/>
              </a:rPr>
              <a:t>(</a:t>
            </a:r>
            <a:r>
              <a:rPr lang="en-IN" b="0" i="1" dirty="0">
                <a:solidFill>
                  <a:srgbClr val="000000"/>
                </a:solidFill>
                <a:effectLst/>
                <a:latin typeface="Cambria" panose="02040503050406030204" pitchFamily="18" charset="0"/>
              </a:rPr>
              <a:t>n</a:t>
            </a:r>
            <a:r>
              <a:rPr lang="en-IN" b="0" i="0" dirty="0">
                <a:solidFill>
                  <a:srgbClr val="000000"/>
                </a:solidFill>
                <a:effectLst/>
                <a:latin typeface="Cambria" panose="02040503050406030204" pitchFamily="18" charset="0"/>
              </a:rPr>
              <a:t>)</a:t>
            </a:r>
          </a:p>
          <a:p>
            <a:endParaRPr lang="en-IN" dirty="0"/>
          </a:p>
        </p:txBody>
      </p:sp>
      <p:sp>
        <p:nvSpPr>
          <p:cNvPr id="7" name="TextBox 6">
            <a:extLst>
              <a:ext uri="{FF2B5EF4-FFF2-40B4-BE49-F238E27FC236}">
                <a16:creationId xmlns:a16="http://schemas.microsoft.com/office/drawing/2014/main" id="{D238814F-EE7D-3CA8-3E1D-50A41FC5E32D}"/>
              </a:ext>
            </a:extLst>
          </p:cNvPr>
          <p:cNvSpPr txBox="1"/>
          <p:nvPr/>
        </p:nvSpPr>
        <p:spPr>
          <a:xfrm>
            <a:off x="1012722" y="3644267"/>
            <a:ext cx="6096000" cy="369332"/>
          </a:xfrm>
          <a:prstGeom prst="rect">
            <a:avLst/>
          </a:prstGeom>
          <a:noFill/>
        </p:spPr>
        <p:txBody>
          <a:bodyPr wrap="square">
            <a:spAutoFit/>
          </a:bodyPr>
          <a:lstStyle/>
          <a:p>
            <a:r>
              <a:rPr lang="en-IN" b="0" i="0" dirty="0">
                <a:solidFill>
                  <a:srgbClr val="000000"/>
                </a:solidFill>
                <a:effectLst/>
                <a:latin typeface="Cambria" panose="02040503050406030204" pitchFamily="18" charset="0"/>
              </a:rPr>
              <a:t>Hence proved</a:t>
            </a:r>
            <a:endParaRPr lang="en-IN" dirty="0"/>
          </a:p>
        </p:txBody>
      </p:sp>
    </p:spTree>
    <p:extLst>
      <p:ext uri="{BB962C8B-B14F-4D97-AF65-F5344CB8AC3E}">
        <p14:creationId xmlns:p14="http://schemas.microsoft.com/office/powerpoint/2010/main" val="2010424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wipe(left)">
                                      <p:cBhvr>
                                        <p:cTn id="12" dur="500"/>
                                        <p:tgtEl>
                                          <p:spTgt spid="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animEffect transition="in" filter="wipe(left)">
                                      <p:cBhvr>
                                        <p:cTn id="17" dur="500"/>
                                        <p:tgtEl>
                                          <p:spTgt spid="5">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5">
                                            <p:txEl>
                                              <p:pRg st="2" end="2"/>
                                            </p:txEl>
                                          </p:spTgt>
                                        </p:tgtEl>
                                        <p:attrNameLst>
                                          <p:attrName>style.visibility</p:attrName>
                                        </p:attrNameLst>
                                      </p:cBhvr>
                                      <p:to>
                                        <p:strVal val="visible"/>
                                      </p:to>
                                    </p:set>
                                    <p:animEffect transition="in" filter="wipe(left)">
                                      <p:cBhvr>
                                        <p:cTn id="22" dur="500"/>
                                        <p:tgtEl>
                                          <p:spTgt spid="5">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childTnLst>
                                    <p:set>
                                      <p:cBhvr>
                                        <p:cTn id="26" dur="1" fill="hold">
                                          <p:stCondLst>
                                            <p:cond delay="0"/>
                                          </p:stCondLst>
                                        </p:cTn>
                                        <p:tgtEl>
                                          <p:spTgt spid="7">
                                            <p:txEl>
                                              <p:pRg st="0" end="0"/>
                                            </p:txEl>
                                          </p:spTgt>
                                        </p:tgtEl>
                                        <p:attrNameLst>
                                          <p:attrName>style.visibility</p:attrName>
                                        </p:attrNameLst>
                                      </p:cBhvr>
                                      <p:to>
                                        <p:strVal val="visible"/>
                                      </p:to>
                                    </p:set>
                                    <p:animEffect transition="in" filter="barn(inVertical)">
                                      <p:cBhvr>
                                        <p:cTn id="27"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6B13643-2267-1487-D696-3D9281D60376}"/>
              </a:ext>
            </a:extLst>
          </p:cNvPr>
          <p:cNvSpPr/>
          <p:nvPr/>
        </p:nvSpPr>
        <p:spPr>
          <a:xfrm>
            <a:off x="4380693" y="2967335"/>
            <a:ext cx="3430619" cy="923330"/>
          </a:xfrm>
          <a:prstGeom prst="rect">
            <a:avLst/>
          </a:prstGeom>
          <a:noFill/>
        </p:spPr>
        <p:txBody>
          <a:bodyPr wrap="none" lIns="91440" tIns="45720" rIns="91440" bIns="45720">
            <a:spAutoFit/>
          </a:bodyPr>
          <a:lstStyle/>
          <a:p>
            <a:pPr algn="ctr"/>
            <a:r>
              <a:rPr lang="en-US" sz="5400" b="1" cap="none" spc="0" dirty="0">
                <a:ln w="10160">
                  <a:solidFill>
                    <a:schemeClr val="accent2"/>
                  </a:solidFill>
                  <a:prstDash val="solid"/>
                </a:ln>
                <a:blipFill dpi="0" rotWithShape="1">
                  <a:blip r:embed="rId2">
                    <a:extLst>
                      <a:ext uri="{28A0092B-C50C-407E-A947-70E740481C1C}">
                        <a14:useLocalDpi xmlns:a14="http://schemas.microsoft.com/office/drawing/2010/main" val="0"/>
                      </a:ext>
                    </a:extLst>
                  </a:blip>
                  <a:srcRect/>
                  <a:stretch>
                    <a:fillRect/>
                  </a:stretch>
                </a:blipFill>
                <a:effectLst>
                  <a:outerShdw blurRad="38100" dist="22860" dir="5400000" algn="tl" rotWithShape="0">
                    <a:srgbClr val="000000">
                      <a:alpha val="30000"/>
                    </a:srgbClr>
                  </a:outerShdw>
                </a:effectLst>
              </a:rPr>
              <a:t>TSP Metric </a:t>
            </a:r>
          </a:p>
        </p:txBody>
      </p:sp>
    </p:spTree>
    <p:extLst>
      <p:ext uri="{BB962C8B-B14F-4D97-AF65-F5344CB8AC3E}">
        <p14:creationId xmlns:p14="http://schemas.microsoft.com/office/powerpoint/2010/main" val="1110682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B6487C3-E89A-7106-7793-8592877EF354}"/>
              </a:ext>
            </a:extLst>
          </p:cNvPr>
          <p:cNvSpPr txBox="1"/>
          <p:nvPr/>
        </p:nvSpPr>
        <p:spPr>
          <a:xfrm>
            <a:off x="412954" y="1207276"/>
            <a:ext cx="11366091" cy="830997"/>
          </a:xfrm>
          <a:prstGeom prst="rect">
            <a:avLst/>
          </a:prstGeom>
          <a:noFill/>
        </p:spPr>
        <p:txBody>
          <a:bodyPr wrap="square">
            <a:spAutoFit/>
          </a:bodyPr>
          <a:lstStyle/>
          <a:p>
            <a:pPr algn="just"/>
            <a:r>
              <a:rPr lang="en-US" sz="1600" b="0" i="0" dirty="0">
                <a:effectLst/>
                <a:latin typeface="Arial" panose="020B0604020202020204" pitchFamily="34" charset="0"/>
              </a:rPr>
              <a:t>In </a:t>
            </a:r>
            <a:r>
              <a:rPr lang="en-US" sz="1600" b="0" i="0" strike="noStrike" dirty="0">
                <a:effectLst/>
                <a:latin typeface="Arial" panose="020B0604020202020204" pitchFamily="34" charset="0"/>
                <a:hlinkClick r:id="rId2" tooltip="Computer science">
                  <a:extLst>
                    <a:ext uri="{A12FA001-AC4F-418D-AE19-62706E023703}">
                      <ahyp:hlinkClr xmlns:ahyp="http://schemas.microsoft.com/office/drawing/2018/hyperlinkcolor" val="tx"/>
                    </a:ext>
                  </a:extLst>
                </a:hlinkClick>
              </a:rPr>
              <a:t>computer science</a:t>
            </a:r>
            <a:r>
              <a:rPr lang="en-US" sz="1600" b="0" i="0" dirty="0">
                <a:effectLst/>
                <a:latin typeface="Arial" panose="020B0604020202020204" pitchFamily="34" charset="0"/>
              </a:rPr>
              <a:t> and </a:t>
            </a:r>
            <a:r>
              <a:rPr lang="en-US" sz="1600" b="0" i="0" strike="noStrike" dirty="0">
                <a:effectLst/>
                <a:latin typeface="Arial" panose="020B0604020202020204" pitchFamily="34" charset="0"/>
                <a:hlinkClick r:id="rId3" tooltip="Operations research">
                  <a:extLst>
                    <a:ext uri="{A12FA001-AC4F-418D-AE19-62706E023703}">
                      <ahyp:hlinkClr xmlns:ahyp="http://schemas.microsoft.com/office/drawing/2018/hyperlinkcolor" val="tx"/>
                    </a:ext>
                  </a:extLst>
                </a:hlinkClick>
              </a:rPr>
              <a:t>operations research</a:t>
            </a:r>
            <a:r>
              <a:rPr lang="en-US" sz="1600" b="0" i="0" dirty="0">
                <a:effectLst/>
                <a:latin typeface="Arial" panose="020B0604020202020204" pitchFamily="34" charset="0"/>
              </a:rPr>
              <a:t>, </a:t>
            </a:r>
            <a:r>
              <a:rPr lang="en-US" sz="1600" b="1" i="0" dirty="0">
                <a:effectLst/>
                <a:latin typeface="Arial" panose="020B0604020202020204" pitchFamily="34" charset="0"/>
              </a:rPr>
              <a:t>approximation algorithms</a:t>
            </a:r>
            <a:r>
              <a:rPr lang="en-US" sz="1600" b="0" i="0" dirty="0">
                <a:effectLst/>
                <a:latin typeface="Arial" panose="020B0604020202020204" pitchFamily="34" charset="0"/>
              </a:rPr>
              <a:t> are </a:t>
            </a:r>
            <a:r>
              <a:rPr lang="en-US" sz="1600" b="0" i="0" strike="noStrike" dirty="0">
                <a:effectLst/>
                <a:latin typeface="Arial" panose="020B0604020202020204" pitchFamily="34" charset="0"/>
                <a:hlinkClick r:id="rId4" tooltip="Time complexity">
                  <a:extLst>
                    <a:ext uri="{A12FA001-AC4F-418D-AE19-62706E023703}">
                      <ahyp:hlinkClr xmlns:ahyp="http://schemas.microsoft.com/office/drawing/2018/hyperlinkcolor" val="tx"/>
                    </a:ext>
                  </a:extLst>
                </a:hlinkClick>
              </a:rPr>
              <a:t>efficient</a:t>
            </a:r>
            <a:r>
              <a:rPr lang="en-US" sz="1600" b="0" i="0" dirty="0">
                <a:effectLst/>
                <a:latin typeface="Arial" panose="020B0604020202020204" pitchFamily="34" charset="0"/>
              </a:rPr>
              <a:t> </a:t>
            </a:r>
            <a:r>
              <a:rPr lang="en-US" sz="1600" b="0" i="0" strike="noStrike" dirty="0">
                <a:effectLst/>
                <a:latin typeface="Arial" panose="020B0604020202020204" pitchFamily="34" charset="0"/>
                <a:hlinkClick r:id="rId5" tooltip="Algorithm">
                  <a:extLst>
                    <a:ext uri="{A12FA001-AC4F-418D-AE19-62706E023703}">
                      <ahyp:hlinkClr xmlns:ahyp="http://schemas.microsoft.com/office/drawing/2018/hyperlinkcolor" val="tx"/>
                    </a:ext>
                  </a:extLst>
                </a:hlinkClick>
              </a:rPr>
              <a:t>algorithms</a:t>
            </a:r>
            <a:r>
              <a:rPr lang="en-US" sz="1600" b="0" i="0" dirty="0">
                <a:effectLst/>
                <a:latin typeface="Arial" panose="020B0604020202020204" pitchFamily="34" charset="0"/>
              </a:rPr>
              <a:t> that find </a:t>
            </a:r>
            <a:r>
              <a:rPr lang="en-US" sz="1600" b="0" i="0" strike="noStrike" dirty="0">
                <a:effectLst/>
                <a:latin typeface="Arial" panose="020B0604020202020204" pitchFamily="34" charset="0"/>
                <a:hlinkClick r:id="rId6" tooltip="Approximation">
                  <a:extLst>
                    <a:ext uri="{A12FA001-AC4F-418D-AE19-62706E023703}">
                      <ahyp:hlinkClr xmlns:ahyp="http://schemas.microsoft.com/office/drawing/2018/hyperlinkcolor" val="tx"/>
                    </a:ext>
                  </a:extLst>
                </a:hlinkClick>
              </a:rPr>
              <a:t>approximate</a:t>
            </a:r>
            <a:r>
              <a:rPr lang="en-US" sz="1600" b="0" i="0" dirty="0">
                <a:effectLst/>
                <a:latin typeface="Arial" panose="020B0604020202020204" pitchFamily="34" charset="0"/>
              </a:rPr>
              <a:t> solutions to </a:t>
            </a:r>
            <a:r>
              <a:rPr lang="en-US" sz="1600" b="0" i="0" strike="noStrike" dirty="0">
                <a:effectLst/>
                <a:latin typeface="Arial" panose="020B0604020202020204" pitchFamily="34" charset="0"/>
                <a:hlinkClick r:id="rId7" tooltip="Optimization problem">
                  <a:extLst>
                    <a:ext uri="{A12FA001-AC4F-418D-AE19-62706E023703}">
                      <ahyp:hlinkClr xmlns:ahyp="http://schemas.microsoft.com/office/drawing/2018/hyperlinkcolor" val="tx"/>
                    </a:ext>
                  </a:extLst>
                </a:hlinkClick>
              </a:rPr>
              <a:t>optimization problems</a:t>
            </a:r>
            <a:r>
              <a:rPr lang="en-US" sz="1600" b="0" i="0" dirty="0">
                <a:effectLst/>
                <a:latin typeface="Arial" panose="020B0604020202020204" pitchFamily="34" charset="0"/>
              </a:rPr>
              <a:t> (in particular </a:t>
            </a:r>
            <a:r>
              <a:rPr lang="en-US" sz="1600" b="0" i="0" strike="noStrike" dirty="0">
                <a:effectLst/>
                <a:latin typeface="Arial" panose="020B0604020202020204" pitchFamily="34" charset="0"/>
                <a:hlinkClick r:id="rId8" tooltip="NP-hardness">
                  <a:extLst>
                    <a:ext uri="{A12FA001-AC4F-418D-AE19-62706E023703}">
                      <ahyp:hlinkClr xmlns:ahyp="http://schemas.microsoft.com/office/drawing/2018/hyperlinkcolor" val="tx"/>
                    </a:ext>
                  </a:extLst>
                </a:hlinkClick>
              </a:rPr>
              <a:t>NP-hard</a:t>
            </a:r>
            <a:r>
              <a:rPr lang="en-US" sz="1600" b="0" i="0" dirty="0">
                <a:effectLst/>
                <a:latin typeface="Arial" panose="020B0604020202020204" pitchFamily="34" charset="0"/>
              </a:rPr>
              <a:t> problems).</a:t>
            </a:r>
          </a:p>
          <a:p>
            <a:pPr algn="just"/>
            <a:r>
              <a:rPr lang="en-US" sz="1600" b="0" i="0" dirty="0">
                <a:effectLst/>
                <a:latin typeface="Arial" panose="020B0604020202020204" pitchFamily="34" charset="0"/>
              </a:rPr>
              <a:t>They provide provable guarantees on the distance of the returned solution to the optimal one.</a:t>
            </a:r>
            <a:endParaRPr lang="en-IN" sz="1600" dirty="0"/>
          </a:p>
        </p:txBody>
      </p:sp>
      <p:sp>
        <p:nvSpPr>
          <p:cNvPr id="4" name="Rectangle 3">
            <a:extLst>
              <a:ext uri="{FF2B5EF4-FFF2-40B4-BE49-F238E27FC236}">
                <a16:creationId xmlns:a16="http://schemas.microsoft.com/office/drawing/2014/main" id="{FBA5B525-44B9-2BDB-E39F-BDE0F5C697DF}"/>
              </a:ext>
            </a:extLst>
          </p:cNvPr>
          <p:cNvSpPr/>
          <p:nvPr/>
        </p:nvSpPr>
        <p:spPr>
          <a:xfrm>
            <a:off x="412954" y="155310"/>
            <a:ext cx="3687291" cy="923330"/>
          </a:xfrm>
          <a:prstGeom prst="rect">
            <a:avLst/>
          </a:prstGeom>
          <a:noFill/>
        </p:spPr>
        <p:txBody>
          <a:bodyPr wrap="none" lIns="91440" tIns="45720" rIns="91440" bIns="45720">
            <a:spAutoFit/>
          </a:bodyPr>
          <a:lstStyle/>
          <a:p>
            <a:pPr algn="ctr"/>
            <a:r>
              <a:rPr lang="en-US" sz="5400" b="0" cap="none" spc="0" dirty="0">
                <a:ln w="0">
                  <a:solidFill>
                    <a:srgbClr val="7030A0"/>
                  </a:solidFill>
                </a:ln>
                <a:solidFill>
                  <a:schemeClr val="accent5">
                    <a:lumMod val="20000"/>
                    <a:lumOff val="80000"/>
                  </a:schemeClr>
                </a:solidFill>
                <a:effectLst>
                  <a:outerShdw blurRad="38100" dist="19050" dir="2700000" algn="tl" rotWithShape="0">
                    <a:schemeClr val="dk1">
                      <a:alpha val="40000"/>
                    </a:schemeClr>
                  </a:outerShdw>
                </a:effectLst>
              </a:rPr>
              <a:t>Introduction</a:t>
            </a:r>
          </a:p>
        </p:txBody>
      </p:sp>
      <p:sp>
        <p:nvSpPr>
          <p:cNvPr id="6" name="TextBox 5">
            <a:extLst>
              <a:ext uri="{FF2B5EF4-FFF2-40B4-BE49-F238E27FC236}">
                <a16:creationId xmlns:a16="http://schemas.microsoft.com/office/drawing/2014/main" id="{C954A0BC-079B-4FEF-AFD9-F7FBDDE421EC}"/>
              </a:ext>
            </a:extLst>
          </p:cNvPr>
          <p:cNvSpPr txBox="1"/>
          <p:nvPr/>
        </p:nvSpPr>
        <p:spPr>
          <a:xfrm>
            <a:off x="412954" y="2166909"/>
            <a:ext cx="12024852" cy="2308324"/>
          </a:xfrm>
          <a:prstGeom prst="rect">
            <a:avLst/>
          </a:prstGeom>
          <a:noFill/>
        </p:spPr>
        <p:txBody>
          <a:bodyPr wrap="square">
            <a:spAutoFit/>
          </a:bodyPr>
          <a:lstStyle/>
          <a:p>
            <a:pPr algn="just"/>
            <a:r>
              <a:rPr lang="en-US" sz="1600" dirty="0">
                <a:solidFill>
                  <a:srgbClr val="202122"/>
                </a:solidFill>
                <a:latin typeface="Arial" panose="020B0604020202020204" pitchFamily="34" charset="0"/>
              </a:rPr>
              <a:t>A</a:t>
            </a:r>
            <a:r>
              <a:rPr lang="en-US" sz="1600" b="0" i="0" dirty="0">
                <a:solidFill>
                  <a:srgbClr val="202122"/>
                </a:solidFill>
                <a:effectLst/>
                <a:latin typeface="Arial" panose="020B0604020202020204" pitchFamily="34" charset="0"/>
              </a:rPr>
              <a:t> wide class of optimization problems cannot be solved exactly in </a:t>
            </a:r>
            <a:r>
              <a:rPr lang="en-US" sz="1600" b="0" i="0" u="none" strike="noStrike" dirty="0">
                <a:effectLst/>
                <a:latin typeface="Arial" panose="020B0604020202020204" pitchFamily="34" charset="0"/>
                <a:hlinkClick r:id="rId9" tooltip="Time complexity">
                  <a:extLst>
                    <a:ext uri="{A12FA001-AC4F-418D-AE19-62706E023703}">
                      <ahyp:hlinkClr xmlns:ahyp="http://schemas.microsoft.com/office/drawing/2018/hyperlinkcolor" val="tx"/>
                    </a:ext>
                  </a:extLst>
                </a:hlinkClick>
              </a:rPr>
              <a:t>polynomial time</a:t>
            </a:r>
            <a:r>
              <a:rPr lang="en-US" sz="1600" b="0" i="0" dirty="0">
                <a:effectLst/>
                <a:latin typeface="Arial" panose="020B0604020202020204" pitchFamily="34" charset="0"/>
              </a:rPr>
              <a:t>. </a:t>
            </a:r>
          </a:p>
          <a:p>
            <a:pPr algn="just"/>
            <a:endParaRPr lang="en-US" sz="1600" dirty="0">
              <a:solidFill>
                <a:srgbClr val="202122"/>
              </a:solidFill>
              <a:latin typeface="Arial" panose="020B0604020202020204" pitchFamily="34" charset="0"/>
            </a:endParaRPr>
          </a:p>
          <a:p>
            <a:pPr algn="just"/>
            <a:r>
              <a:rPr lang="en-US" sz="1600" b="0" i="0" dirty="0">
                <a:solidFill>
                  <a:srgbClr val="202122"/>
                </a:solidFill>
                <a:effectLst/>
                <a:latin typeface="Arial" panose="020B0604020202020204" pitchFamily="34" charset="0"/>
              </a:rPr>
              <a:t>The field of approximation algorithms, therefore, tries to understand how closely it is possible to approximate optimal solutions </a:t>
            </a:r>
          </a:p>
          <a:p>
            <a:pPr algn="just"/>
            <a:r>
              <a:rPr lang="en-US" sz="1600" b="0" i="0" dirty="0">
                <a:solidFill>
                  <a:srgbClr val="202122"/>
                </a:solidFill>
                <a:effectLst/>
                <a:latin typeface="Arial" panose="020B0604020202020204" pitchFamily="34" charset="0"/>
              </a:rPr>
              <a:t>to such problems in polynomial time. </a:t>
            </a:r>
          </a:p>
          <a:p>
            <a:pPr algn="just"/>
            <a:endParaRPr lang="en-US" sz="1600" dirty="0">
              <a:solidFill>
                <a:srgbClr val="202122"/>
              </a:solidFill>
              <a:latin typeface="Arial" panose="020B0604020202020204" pitchFamily="34" charset="0"/>
            </a:endParaRPr>
          </a:p>
          <a:p>
            <a:pPr algn="just"/>
            <a:r>
              <a:rPr lang="en-US" sz="1600" b="0" i="0" dirty="0">
                <a:solidFill>
                  <a:srgbClr val="202122"/>
                </a:solidFill>
                <a:effectLst/>
                <a:latin typeface="Arial" panose="020B0604020202020204" pitchFamily="34" charset="0"/>
              </a:rPr>
              <a:t>In an overwhelming majority of the cases, the guarantee of such algorithms is a multiplicative one expressed as an </a:t>
            </a:r>
          </a:p>
          <a:p>
            <a:pPr algn="just"/>
            <a:r>
              <a:rPr lang="en-US" sz="1600" b="0" i="0" dirty="0">
                <a:solidFill>
                  <a:srgbClr val="202122"/>
                </a:solidFill>
                <a:effectLst/>
                <a:latin typeface="Arial" panose="020B0604020202020204" pitchFamily="34" charset="0"/>
              </a:rPr>
              <a:t>approximation ratio or approximation factor </a:t>
            </a:r>
          </a:p>
          <a:p>
            <a:pPr algn="just"/>
            <a:endParaRPr lang="en-US" sz="1600" dirty="0">
              <a:solidFill>
                <a:srgbClr val="202122"/>
              </a:solidFill>
              <a:latin typeface="Arial" panose="020B0604020202020204" pitchFamily="34" charset="0"/>
            </a:endParaRPr>
          </a:p>
          <a:p>
            <a:pPr algn="just"/>
            <a:r>
              <a:rPr lang="en-US" sz="1600" b="0" i="0" dirty="0">
                <a:solidFill>
                  <a:srgbClr val="202122"/>
                </a:solidFill>
                <a:effectLst/>
                <a:latin typeface="Arial" panose="020B0604020202020204" pitchFamily="34" charset="0"/>
              </a:rPr>
              <a:t>i.e., the optimal solution is always guaranteed to be within a (predetermined) multiplicative factor of the returned solution.</a:t>
            </a:r>
            <a:endParaRPr lang="en-IN" sz="1600" dirty="0"/>
          </a:p>
        </p:txBody>
      </p:sp>
    </p:spTree>
    <p:extLst>
      <p:ext uri="{BB962C8B-B14F-4D97-AF65-F5344CB8AC3E}">
        <p14:creationId xmlns:p14="http://schemas.microsoft.com/office/powerpoint/2010/main" val="452524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wipe(left)">
                                      <p:cBhvr>
                                        <p:cTn id="11" dur="500"/>
                                        <p:tgtEl>
                                          <p:spTgt spid="3">
                                            <p:txEl>
                                              <p:pRg st="1" end="1"/>
                                            </p:txEl>
                                          </p:spTgt>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animEffect transition="in" filter="wipe(left)">
                                      <p:cBhvr>
                                        <p:cTn id="15" dur="500"/>
                                        <p:tgtEl>
                                          <p:spTgt spid="6">
                                            <p:txEl>
                                              <p:pRg st="0" end="0"/>
                                            </p:txEl>
                                          </p:spTgt>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animEffect transition="in" filter="wipe(left)">
                                      <p:cBhvr>
                                        <p:cTn id="19" dur="500"/>
                                        <p:tgtEl>
                                          <p:spTgt spid="6">
                                            <p:txEl>
                                              <p:pRg st="2" end="2"/>
                                            </p:txEl>
                                          </p:spTgt>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6">
                                            <p:txEl>
                                              <p:pRg st="3" end="3"/>
                                            </p:txEl>
                                          </p:spTgt>
                                        </p:tgtEl>
                                        <p:attrNameLst>
                                          <p:attrName>style.visibility</p:attrName>
                                        </p:attrNameLst>
                                      </p:cBhvr>
                                      <p:to>
                                        <p:strVal val="visible"/>
                                      </p:to>
                                    </p:set>
                                    <p:animEffect transition="in" filter="wipe(left)">
                                      <p:cBhvr>
                                        <p:cTn id="23" dur="500"/>
                                        <p:tgtEl>
                                          <p:spTgt spid="6">
                                            <p:txEl>
                                              <p:pRg st="3" end="3"/>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6">
                                            <p:txEl>
                                              <p:pRg st="5" end="5"/>
                                            </p:txEl>
                                          </p:spTgt>
                                        </p:tgtEl>
                                        <p:attrNameLst>
                                          <p:attrName>style.visibility</p:attrName>
                                        </p:attrNameLst>
                                      </p:cBhvr>
                                      <p:to>
                                        <p:strVal val="visible"/>
                                      </p:to>
                                    </p:set>
                                    <p:animEffect transition="in" filter="wipe(left)">
                                      <p:cBhvr>
                                        <p:cTn id="28" dur="500"/>
                                        <p:tgtEl>
                                          <p:spTgt spid="6">
                                            <p:txEl>
                                              <p:pRg st="5" end="5"/>
                                            </p:txEl>
                                          </p:spTgt>
                                        </p:tgtEl>
                                      </p:cBhvr>
                                    </p:animEffect>
                                  </p:childTnLst>
                                </p:cTn>
                              </p:par>
                            </p:childTnLst>
                          </p:cTn>
                        </p:par>
                        <p:par>
                          <p:cTn id="29" fill="hold">
                            <p:stCondLst>
                              <p:cond delay="500"/>
                            </p:stCondLst>
                            <p:childTnLst>
                              <p:par>
                                <p:cTn id="30" presetID="22" presetClass="entr" presetSubtype="8" fill="hold" nodeType="afterEffect">
                                  <p:stCondLst>
                                    <p:cond delay="0"/>
                                  </p:stCondLst>
                                  <p:childTnLst>
                                    <p:set>
                                      <p:cBhvr>
                                        <p:cTn id="31" dur="1" fill="hold">
                                          <p:stCondLst>
                                            <p:cond delay="0"/>
                                          </p:stCondLst>
                                        </p:cTn>
                                        <p:tgtEl>
                                          <p:spTgt spid="6">
                                            <p:txEl>
                                              <p:pRg st="6" end="6"/>
                                            </p:txEl>
                                          </p:spTgt>
                                        </p:tgtEl>
                                        <p:attrNameLst>
                                          <p:attrName>style.visibility</p:attrName>
                                        </p:attrNameLst>
                                      </p:cBhvr>
                                      <p:to>
                                        <p:strVal val="visible"/>
                                      </p:to>
                                    </p:set>
                                    <p:animEffect transition="in" filter="wipe(left)">
                                      <p:cBhvr>
                                        <p:cTn id="32" dur="500"/>
                                        <p:tgtEl>
                                          <p:spTgt spid="6">
                                            <p:txEl>
                                              <p:pRg st="6" end="6"/>
                                            </p:txEl>
                                          </p:spTgt>
                                        </p:tgtEl>
                                      </p:cBhvr>
                                    </p:animEffect>
                                  </p:childTnLst>
                                </p:cTn>
                              </p:par>
                            </p:childTnLst>
                          </p:cTn>
                        </p:par>
                        <p:par>
                          <p:cTn id="33" fill="hold">
                            <p:stCondLst>
                              <p:cond delay="1000"/>
                            </p:stCondLst>
                            <p:childTnLst>
                              <p:par>
                                <p:cTn id="34" presetID="22" presetClass="entr" presetSubtype="8" fill="hold" nodeType="afterEffect">
                                  <p:stCondLst>
                                    <p:cond delay="0"/>
                                  </p:stCondLst>
                                  <p:childTnLst>
                                    <p:set>
                                      <p:cBhvr>
                                        <p:cTn id="35" dur="1" fill="hold">
                                          <p:stCondLst>
                                            <p:cond delay="0"/>
                                          </p:stCondLst>
                                        </p:cTn>
                                        <p:tgtEl>
                                          <p:spTgt spid="6">
                                            <p:txEl>
                                              <p:pRg st="8" end="8"/>
                                            </p:txEl>
                                          </p:spTgt>
                                        </p:tgtEl>
                                        <p:attrNameLst>
                                          <p:attrName>style.visibility</p:attrName>
                                        </p:attrNameLst>
                                      </p:cBhvr>
                                      <p:to>
                                        <p:strVal val="visible"/>
                                      </p:to>
                                    </p:set>
                                    <p:animEffect transition="in" filter="wipe(left)">
                                      <p:cBhvr>
                                        <p:cTn id="36" dur="500"/>
                                        <p:tgtEl>
                                          <p:spTgt spid="6">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9F5DFEA-11B2-8211-E645-2FA9996CCF15}"/>
              </a:ext>
            </a:extLst>
          </p:cNvPr>
          <p:cNvSpPr txBox="1"/>
          <p:nvPr/>
        </p:nvSpPr>
        <p:spPr>
          <a:xfrm>
            <a:off x="147483" y="1461219"/>
            <a:ext cx="12231330" cy="1754326"/>
          </a:xfrm>
          <a:prstGeom prst="rect">
            <a:avLst/>
          </a:prstGeom>
          <a:noFill/>
        </p:spPr>
        <p:txBody>
          <a:bodyPr wrap="square">
            <a:spAutoFit/>
          </a:bodyPr>
          <a:lstStyle/>
          <a:p>
            <a:r>
              <a:rPr lang="en-US" b="0" i="0" dirty="0">
                <a:solidFill>
                  <a:srgbClr val="273239"/>
                </a:solidFill>
                <a:effectLst/>
                <a:latin typeface="Nunito" pitchFamily="2" charset="0"/>
              </a:rPr>
              <a:t> </a:t>
            </a:r>
            <a:r>
              <a:rPr lang="en-US" b="1" i="0" u="sng" dirty="0">
                <a:effectLst>
                  <a:outerShdw blurRad="38100" dist="38100" dir="2700000" algn="tl">
                    <a:srgbClr val="000000">
                      <a:alpha val="43137"/>
                    </a:srgbClr>
                  </a:outerShdw>
                </a:effectLst>
                <a:latin typeface="Nunito" pitchFamily="2" charset="0"/>
                <a:hlinkClick r:id="rId2">
                  <a:extLst>
                    <a:ext uri="{A12FA001-AC4F-418D-AE19-62706E023703}">
                      <ahyp:hlinkClr xmlns:ahyp="http://schemas.microsoft.com/office/drawing/2018/hyperlinkcolor" val="tx"/>
                    </a:ext>
                  </a:extLst>
                </a:hlinkClick>
              </a:rPr>
              <a:t>Travelling Salesman Problem</a:t>
            </a:r>
            <a:r>
              <a:rPr lang="en-US" b="1" i="0" u="sng" dirty="0">
                <a:solidFill>
                  <a:srgbClr val="273239"/>
                </a:solidFill>
                <a:effectLst>
                  <a:outerShdw blurRad="38100" dist="38100" dir="2700000" algn="tl">
                    <a:srgbClr val="000000">
                      <a:alpha val="43137"/>
                    </a:srgbClr>
                  </a:outerShdw>
                </a:effectLst>
                <a:latin typeface="Nunito" pitchFamily="2" charset="0"/>
              </a:rPr>
              <a:t> </a:t>
            </a:r>
            <a:r>
              <a:rPr lang="en-US" b="0" i="0" dirty="0">
                <a:solidFill>
                  <a:srgbClr val="273239"/>
                </a:solidFill>
                <a:effectLst/>
                <a:latin typeface="Nunito" pitchFamily="2" charset="0"/>
              </a:rPr>
              <a:t>used Naive and Dynamic Programming Solutions. </a:t>
            </a:r>
          </a:p>
          <a:p>
            <a:endParaRPr lang="en-US" dirty="0">
              <a:solidFill>
                <a:srgbClr val="273239"/>
              </a:solidFill>
              <a:latin typeface="Nunito" pitchFamily="2" charset="0"/>
            </a:endParaRPr>
          </a:p>
          <a:p>
            <a:r>
              <a:rPr lang="en-US" b="0" i="0" dirty="0">
                <a:solidFill>
                  <a:srgbClr val="273239"/>
                </a:solidFill>
                <a:effectLst/>
                <a:latin typeface="Nunito" pitchFamily="2" charset="0"/>
              </a:rPr>
              <a:t>Both of the solutions are infeasible. </a:t>
            </a:r>
          </a:p>
          <a:p>
            <a:r>
              <a:rPr lang="en-US" b="0" i="0" dirty="0">
                <a:solidFill>
                  <a:srgbClr val="273239"/>
                </a:solidFill>
                <a:effectLst/>
                <a:latin typeface="Nunito" pitchFamily="2" charset="0"/>
              </a:rPr>
              <a:t>In fact, there is no polynomial time solution available for this problem as the problem is a known NP-Hard problem. There are approximate algorithms to solve the problem though. </a:t>
            </a:r>
          </a:p>
          <a:p>
            <a:r>
              <a:rPr lang="en-US" b="0" i="0" dirty="0">
                <a:solidFill>
                  <a:srgbClr val="273239"/>
                </a:solidFill>
                <a:effectLst/>
                <a:latin typeface="Nunito" pitchFamily="2" charset="0"/>
              </a:rPr>
              <a:t>The approximate algorithms work only if the problem instance satisfies Triangle-Inequality. </a:t>
            </a:r>
            <a:endParaRPr lang="en-IN" dirty="0"/>
          </a:p>
        </p:txBody>
      </p:sp>
      <p:sp>
        <p:nvSpPr>
          <p:cNvPr id="4" name="Rectangle 3">
            <a:extLst>
              <a:ext uri="{FF2B5EF4-FFF2-40B4-BE49-F238E27FC236}">
                <a16:creationId xmlns:a16="http://schemas.microsoft.com/office/drawing/2014/main" id="{8B5CBC07-2AAC-3155-F597-39948E647E6E}"/>
              </a:ext>
            </a:extLst>
          </p:cNvPr>
          <p:cNvSpPr/>
          <p:nvPr/>
        </p:nvSpPr>
        <p:spPr>
          <a:xfrm>
            <a:off x="147483" y="273296"/>
            <a:ext cx="2844240" cy="707886"/>
          </a:xfrm>
          <a:prstGeom prst="rect">
            <a:avLst/>
          </a:prstGeom>
          <a:noFill/>
        </p:spPr>
        <p:txBody>
          <a:bodyPr wrap="none" lIns="91440" tIns="45720" rIns="91440" bIns="45720">
            <a:spAutoFit/>
          </a:bodyPr>
          <a:lstStyle/>
          <a:p>
            <a:pPr algn="ctr"/>
            <a:r>
              <a:rPr lang="en-US" sz="40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Introduction</a:t>
            </a:r>
          </a:p>
        </p:txBody>
      </p:sp>
      <p:sp>
        <p:nvSpPr>
          <p:cNvPr id="6" name="TextBox 5">
            <a:extLst>
              <a:ext uri="{FF2B5EF4-FFF2-40B4-BE49-F238E27FC236}">
                <a16:creationId xmlns:a16="http://schemas.microsoft.com/office/drawing/2014/main" id="{49F7B960-4742-3703-F844-38C3AB52A8FE}"/>
              </a:ext>
            </a:extLst>
          </p:cNvPr>
          <p:cNvSpPr txBox="1"/>
          <p:nvPr/>
        </p:nvSpPr>
        <p:spPr>
          <a:xfrm>
            <a:off x="235974" y="3504632"/>
            <a:ext cx="11661057" cy="3139321"/>
          </a:xfrm>
          <a:prstGeom prst="rect">
            <a:avLst/>
          </a:prstGeom>
          <a:noFill/>
        </p:spPr>
        <p:txBody>
          <a:bodyPr wrap="square">
            <a:spAutoFit/>
          </a:bodyPr>
          <a:lstStyle/>
          <a:p>
            <a:pPr algn="l" fontAlgn="base"/>
            <a:r>
              <a:rPr lang="en-US" b="1" i="0" dirty="0">
                <a:solidFill>
                  <a:srgbClr val="273239"/>
                </a:solidFill>
                <a:effectLst/>
                <a:latin typeface="Nunito" pitchFamily="2" charset="0"/>
              </a:rPr>
              <a:t>Triangle-Inequality:</a:t>
            </a:r>
            <a:r>
              <a:rPr lang="en-US" b="0" i="0" dirty="0">
                <a:solidFill>
                  <a:srgbClr val="273239"/>
                </a:solidFill>
                <a:effectLst/>
                <a:latin typeface="Nunito" pitchFamily="2" charset="0"/>
              </a:rPr>
              <a:t> </a:t>
            </a:r>
          </a:p>
          <a:p>
            <a:pPr algn="l" fontAlgn="base"/>
            <a:endParaRPr lang="en-US" b="0" i="0" dirty="0">
              <a:solidFill>
                <a:srgbClr val="273239"/>
              </a:solidFill>
              <a:effectLst/>
              <a:latin typeface="Nunito" pitchFamily="2" charset="0"/>
            </a:endParaRPr>
          </a:p>
          <a:p>
            <a:pPr algn="l" fontAlgn="base"/>
            <a:r>
              <a:rPr lang="en-US" b="0" i="0" dirty="0">
                <a:solidFill>
                  <a:srgbClr val="273239"/>
                </a:solidFill>
                <a:effectLst/>
                <a:latin typeface="Nunito" pitchFamily="2" charset="0"/>
              </a:rPr>
              <a:t>The least distant path to reach a vertex j from </a:t>
            </a:r>
            <a:r>
              <a:rPr lang="en-US" b="0" i="0" dirty="0" err="1">
                <a:solidFill>
                  <a:srgbClr val="273239"/>
                </a:solidFill>
                <a:effectLst/>
                <a:latin typeface="Nunito" pitchFamily="2" charset="0"/>
              </a:rPr>
              <a:t>i</a:t>
            </a:r>
            <a:r>
              <a:rPr lang="en-US" b="0" i="0" dirty="0">
                <a:solidFill>
                  <a:srgbClr val="273239"/>
                </a:solidFill>
                <a:effectLst/>
                <a:latin typeface="Nunito" pitchFamily="2" charset="0"/>
              </a:rPr>
              <a:t> is always to reach j directly from </a:t>
            </a:r>
            <a:r>
              <a:rPr lang="en-US" b="0" i="0" dirty="0" err="1">
                <a:solidFill>
                  <a:srgbClr val="273239"/>
                </a:solidFill>
                <a:effectLst/>
                <a:latin typeface="Nunito" pitchFamily="2" charset="0"/>
              </a:rPr>
              <a:t>i</a:t>
            </a:r>
            <a:r>
              <a:rPr lang="en-US" b="0" i="0" dirty="0">
                <a:solidFill>
                  <a:srgbClr val="273239"/>
                </a:solidFill>
                <a:effectLst/>
                <a:latin typeface="Nunito" pitchFamily="2" charset="0"/>
              </a:rPr>
              <a:t>, rather than through some other vertex k (or vertices), </a:t>
            </a:r>
          </a:p>
          <a:p>
            <a:pPr algn="l" fontAlgn="base"/>
            <a:r>
              <a:rPr lang="en-US" b="0" i="0" dirty="0">
                <a:solidFill>
                  <a:srgbClr val="273239"/>
                </a:solidFill>
                <a:effectLst/>
                <a:latin typeface="Nunito" pitchFamily="2" charset="0"/>
              </a:rPr>
              <a:t>i.e., dis(</a:t>
            </a:r>
            <a:r>
              <a:rPr lang="en-US" b="0" i="0" dirty="0" err="1">
                <a:solidFill>
                  <a:srgbClr val="273239"/>
                </a:solidFill>
                <a:effectLst/>
                <a:latin typeface="Nunito" pitchFamily="2" charset="0"/>
              </a:rPr>
              <a:t>i</a:t>
            </a:r>
            <a:r>
              <a:rPr lang="en-US" b="0" i="0" dirty="0">
                <a:solidFill>
                  <a:srgbClr val="273239"/>
                </a:solidFill>
                <a:effectLst/>
                <a:latin typeface="Nunito" pitchFamily="2" charset="0"/>
              </a:rPr>
              <a:t>, j) is always less than or equal to dis(</a:t>
            </a:r>
            <a:r>
              <a:rPr lang="en-US" b="0" i="0" dirty="0" err="1">
                <a:solidFill>
                  <a:srgbClr val="273239"/>
                </a:solidFill>
                <a:effectLst/>
                <a:latin typeface="Nunito" pitchFamily="2" charset="0"/>
              </a:rPr>
              <a:t>i</a:t>
            </a:r>
            <a:r>
              <a:rPr lang="en-US" b="0" i="0" dirty="0">
                <a:solidFill>
                  <a:srgbClr val="273239"/>
                </a:solidFill>
                <a:effectLst/>
                <a:latin typeface="Nunito" pitchFamily="2" charset="0"/>
              </a:rPr>
              <a:t>, k) + </a:t>
            </a:r>
            <a:r>
              <a:rPr lang="en-US" b="0" i="0" dirty="0" err="1">
                <a:solidFill>
                  <a:srgbClr val="273239"/>
                </a:solidFill>
                <a:effectLst/>
                <a:latin typeface="Nunito" pitchFamily="2" charset="0"/>
              </a:rPr>
              <a:t>dist</a:t>
            </a:r>
            <a:r>
              <a:rPr lang="en-US" b="0" i="0" dirty="0">
                <a:solidFill>
                  <a:srgbClr val="273239"/>
                </a:solidFill>
                <a:effectLst/>
                <a:latin typeface="Nunito" pitchFamily="2" charset="0"/>
              </a:rPr>
              <a:t>(k, j). </a:t>
            </a:r>
          </a:p>
          <a:p>
            <a:pPr algn="l" fontAlgn="base"/>
            <a:r>
              <a:rPr lang="en-US" b="0" i="0" dirty="0">
                <a:solidFill>
                  <a:srgbClr val="273239"/>
                </a:solidFill>
                <a:effectLst/>
                <a:latin typeface="Nunito" pitchFamily="2" charset="0"/>
              </a:rPr>
              <a:t>The Triangle-Inequality holds in many practical situations. </a:t>
            </a:r>
          </a:p>
          <a:p>
            <a:pPr algn="l" fontAlgn="base"/>
            <a:endParaRPr lang="en-US" b="0" i="0" dirty="0">
              <a:solidFill>
                <a:srgbClr val="273239"/>
              </a:solidFill>
              <a:effectLst/>
              <a:latin typeface="Nunito" pitchFamily="2" charset="0"/>
            </a:endParaRPr>
          </a:p>
          <a:p>
            <a:pPr algn="l" fontAlgn="base"/>
            <a:r>
              <a:rPr lang="en-US" b="0" i="0" dirty="0">
                <a:solidFill>
                  <a:srgbClr val="273239"/>
                </a:solidFill>
                <a:effectLst/>
                <a:latin typeface="Nunito" pitchFamily="2" charset="0"/>
              </a:rPr>
              <a:t>When the cost function satisfies the triangle inequality, we can design an approximate algorithm for TSP that returns a tour whose cost is never more than twice the cost of an optimal tour. </a:t>
            </a:r>
          </a:p>
          <a:p>
            <a:pPr algn="l" fontAlgn="base"/>
            <a:endParaRPr lang="en-US" dirty="0">
              <a:solidFill>
                <a:srgbClr val="273239"/>
              </a:solidFill>
              <a:latin typeface="Nunito" pitchFamily="2" charset="0"/>
            </a:endParaRPr>
          </a:p>
          <a:p>
            <a:pPr algn="l" fontAlgn="base"/>
            <a:r>
              <a:rPr lang="en-US" b="0" i="0" dirty="0">
                <a:solidFill>
                  <a:srgbClr val="273239"/>
                </a:solidFill>
                <a:effectLst/>
                <a:latin typeface="Nunito" pitchFamily="2" charset="0"/>
              </a:rPr>
              <a:t>The idea is to use </a:t>
            </a:r>
            <a:r>
              <a:rPr lang="en-US" b="1" i="0" dirty="0">
                <a:solidFill>
                  <a:srgbClr val="273239"/>
                </a:solidFill>
                <a:effectLst/>
                <a:latin typeface="Nunito" pitchFamily="2" charset="0"/>
              </a:rPr>
              <a:t>M</a:t>
            </a:r>
            <a:r>
              <a:rPr lang="en-US" b="0" i="0" dirty="0">
                <a:solidFill>
                  <a:srgbClr val="273239"/>
                </a:solidFill>
                <a:effectLst/>
                <a:latin typeface="Nunito" pitchFamily="2" charset="0"/>
              </a:rPr>
              <a:t>inimum </a:t>
            </a:r>
            <a:r>
              <a:rPr lang="en-US" b="1" i="0" dirty="0">
                <a:solidFill>
                  <a:srgbClr val="273239"/>
                </a:solidFill>
                <a:effectLst/>
                <a:latin typeface="Nunito" pitchFamily="2" charset="0"/>
              </a:rPr>
              <a:t>S</a:t>
            </a:r>
            <a:r>
              <a:rPr lang="en-US" b="0" i="0" dirty="0">
                <a:solidFill>
                  <a:srgbClr val="273239"/>
                </a:solidFill>
                <a:effectLst/>
                <a:latin typeface="Nunito" pitchFamily="2" charset="0"/>
              </a:rPr>
              <a:t>panning </a:t>
            </a:r>
            <a:r>
              <a:rPr lang="en-US" b="1" i="0" dirty="0">
                <a:solidFill>
                  <a:srgbClr val="273239"/>
                </a:solidFill>
                <a:effectLst/>
                <a:latin typeface="Nunito" pitchFamily="2" charset="0"/>
              </a:rPr>
              <a:t>T</a:t>
            </a:r>
            <a:r>
              <a:rPr lang="en-US" b="0" i="0" dirty="0">
                <a:solidFill>
                  <a:srgbClr val="273239"/>
                </a:solidFill>
                <a:effectLst/>
                <a:latin typeface="Nunito" pitchFamily="2" charset="0"/>
              </a:rPr>
              <a:t>ree (MST). </a:t>
            </a:r>
          </a:p>
        </p:txBody>
      </p:sp>
    </p:spTree>
    <p:extLst>
      <p:ext uri="{BB962C8B-B14F-4D97-AF65-F5344CB8AC3E}">
        <p14:creationId xmlns:p14="http://schemas.microsoft.com/office/powerpoint/2010/main" val="3097924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par>
                                <p:cTn id="8" presetID="22" presetClass="entr" presetSubtype="8"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wipe(left)">
                                      <p:cBhvr>
                                        <p:cTn id="10" dur="500"/>
                                        <p:tgtEl>
                                          <p:spTgt spid="3">
                                            <p:txEl>
                                              <p:pRg st="2" end="2"/>
                                            </p:txEl>
                                          </p:spTgt>
                                        </p:tgtEl>
                                      </p:cBhvr>
                                    </p:animEffect>
                                  </p:childTnLst>
                                </p:cTn>
                              </p:par>
                              <p:par>
                                <p:cTn id="11" presetID="22" presetClass="entr" presetSubtype="8"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wipe(left)">
                                      <p:cBhvr>
                                        <p:cTn id="13" dur="500"/>
                                        <p:tgtEl>
                                          <p:spTgt spid="3">
                                            <p:txEl>
                                              <p:pRg st="3" end="3"/>
                                            </p:txEl>
                                          </p:spTgt>
                                        </p:tgtEl>
                                      </p:cBhvr>
                                    </p:animEffect>
                                  </p:childTnLst>
                                </p:cTn>
                              </p:par>
                              <p:par>
                                <p:cTn id="14" presetID="22" presetClass="entr" presetSubtype="8" fill="hold" nodeType="withEffect">
                                  <p:stCondLst>
                                    <p:cond delay="0"/>
                                  </p:stCondLst>
                                  <p:childTnLst>
                                    <p:set>
                                      <p:cBhvr>
                                        <p:cTn id="15" dur="1" fill="hold">
                                          <p:stCondLst>
                                            <p:cond delay="0"/>
                                          </p:stCondLst>
                                        </p:cTn>
                                        <p:tgtEl>
                                          <p:spTgt spid="3">
                                            <p:txEl>
                                              <p:pRg st="4" end="4"/>
                                            </p:txEl>
                                          </p:spTgt>
                                        </p:tgtEl>
                                        <p:attrNameLst>
                                          <p:attrName>style.visibility</p:attrName>
                                        </p:attrNameLst>
                                      </p:cBhvr>
                                      <p:to>
                                        <p:strVal val="visible"/>
                                      </p:to>
                                    </p:set>
                                    <p:animEffect transition="in" filter="wipe(left)">
                                      <p:cBhvr>
                                        <p:cTn id="16" dur="500"/>
                                        <p:tgtEl>
                                          <p:spTgt spid="3">
                                            <p:txEl>
                                              <p:pRg st="4" end="4"/>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6" presetClass="entr" presetSubtype="21" fill="hold" nodeType="clickEffect">
                                  <p:stCondLst>
                                    <p:cond delay="0"/>
                                  </p:stCondLst>
                                  <p:childTnLst>
                                    <p:set>
                                      <p:cBhvr>
                                        <p:cTn id="20" dur="1" fill="hold">
                                          <p:stCondLst>
                                            <p:cond delay="0"/>
                                          </p:stCondLst>
                                        </p:cTn>
                                        <p:tgtEl>
                                          <p:spTgt spid="6">
                                            <p:txEl>
                                              <p:pRg st="0" end="0"/>
                                            </p:txEl>
                                          </p:spTgt>
                                        </p:tgtEl>
                                        <p:attrNameLst>
                                          <p:attrName>style.visibility</p:attrName>
                                        </p:attrNameLst>
                                      </p:cBhvr>
                                      <p:to>
                                        <p:strVal val="visible"/>
                                      </p:to>
                                    </p:set>
                                    <p:animEffect transition="in" filter="barn(inVertical)">
                                      <p:cBhvr>
                                        <p:cTn id="21" dur="500"/>
                                        <p:tgtEl>
                                          <p:spTgt spid="6">
                                            <p:txEl>
                                              <p:pRg st="0" end="0"/>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nodeType="clickEffect">
                                  <p:stCondLst>
                                    <p:cond delay="0"/>
                                  </p:stCondLst>
                                  <p:childTnLst>
                                    <p:set>
                                      <p:cBhvr>
                                        <p:cTn id="25" dur="1" fill="hold">
                                          <p:stCondLst>
                                            <p:cond delay="0"/>
                                          </p:stCondLst>
                                        </p:cTn>
                                        <p:tgtEl>
                                          <p:spTgt spid="6">
                                            <p:txEl>
                                              <p:pRg st="2" end="2"/>
                                            </p:txEl>
                                          </p:spTgt>
                                        </p:tgtEl>
                                        <p:attrNameLst>
                                          <p:attrName>style.visibility</p:attrName>
                                        </p:attrNameLst>
                                      </p:cBhvr>
                                      <p:to>
                                        <p:strVal val="visible"/>
                                      </p:to>
                                    </p:set>
                                    <p:animEffect transition="in" filter="blinds(horizontal)">
                                      <p:cBhvr>
                                        <p:cTn id="26" dur="500"/>
                                        <p:tgtEl>
                                          <p:spTgt spid="6">
                                            <p:txEl>
                                              <p:pRg st="2" end="2"/>
                                            </p:txEl>
                                          </p:spTgt>
                                        </p:tgtEl>
                                      </p:cBhvr>
                                    </p:animEffect>
                                  </p:childTnLst>
                                </p:cTn>
                              </p:par>
                            </p:childTnLst>
                          </p:cTn>
                        </p:par>
                        <p:par>
                          <p:cTn id="27" fill="hold">
                            <p:stCondLst>
                              <p:cond delay="500"/>
                            </p:stCondLst>
                            <p:childTnLst>
                              <p:par>
                                <p:cTn id="28" presetID="3" presetClass="entr" presetSubtype="10" fill="hold" nodeType="afterEffect">
                                  <p:stCondLst>
                                    <p:cond delay="0"/>
                                  </p:stCondLst>
                                  <p:childTnLst>
                                    <p:set>
                                      <p:cBhvr>
                                        <p:cTn id="29" dur="1" fill="hold">
                                          <p:stCondLst>
                                            <p:cond delay="0"/>
                                          </p:stCondLst>
                                        </p:cTn>
                                        <p:tgtEl>
                                          <p:spTgt spid="6">
                                            <p:txEl>
                                              <p:pRg st="3" end="3"/>
                                            </p:txEl>
                                          </p:spTgt>
                                        </p:tgtEl>
                                        <p:attrNameLst>
                                          <p:attrName>style.visibility</p:attrName>
                                        </p:attrNameLst>
                                      </p:cBhvr>
                                      <p:to>
                                        <p:strVal val="visible"/>
                                      </p:to>
                                    </p:set>
                                    <p:animEffect transition="in" filter="blinds(horizontal)">
                                      <p:cBhvr>
                                        <p:cTn id="30" dur="500"/>
                                        <p:tgtEl>
                                          <p:spTgt spid="6">
                                            <p:txEl>
                                              <p:pRg st="3" end="3"/>
                                            </p:txEl>
                                          </p:spTgt>
                                        </p:tgtEl>
                                      </p:cBhvr>
                                    </p:animEffect>
                                  </p:childTnLst>
                                </p:cTn>
                              </p:par>
                            </p:childTnLst>
                          </p:cTn>
                        </p:par>
                        <p:par>
                          <p:cTn id="31" fill="hold">
                            <p:stCondLst>
                              <p:cond delay="1000"/>
                            </p:stCondLst>
                            <p:childTnLst>
                              <p:par>
                                <p:cTn id="32" presetID="3" presetClass="entr" presetSubtype="10" fill="hold" nodeType="afterEffect">
                                  <p:stCondLst>
                                    <p:cond delay="0"/>
                                  </p:stCondLst>
                                  <p:childTnLst>
                                    <p:set>
                                      <p:cBhvr>
                                        <p:cTn id="33" dur="1" fill="hold">
                                          <p:stCondLst>
                                            <p:cond delay="0"/>
                                          </p:stCondLst>
                                        </p:cTn>
                                        <p:tgtEl>
                                          <p:spTgt spid="6">
                                            <p:txEl>
                                              <p:pRg st="4" end="4"/>
                                            </p:txEl>
                                          </p:spTgt>
                                        </p:tgtEl>
                                        <p:attrNameLst>
                                          <p:attrName>style.visibility</p:attrName>
                                        </p:attrNameLst>
                                      </p:cBhvr>
                                      <p:to>
                                        <p:strVal val="visible"/>
                                      </p:to>
                                    </p:set>
                                    <p:animEffect transition="in" filter="blinds(horizontal)">
                                      <p:cBhvr>
                                        <p:cTn id="34" dur="500"/>
                                        <p:tgtEl>
                                          <p:spTgt spid="6">
                                            <p:txEl>
                                              <p:pRg st="4" end="4"/>
                                            </p:txEl>
                                          </p:spTgt>
                                        </p:tgtEl>
                                      </p:cBhvr>
                                    </p:animEffect>
                                  </p:childTnLst>
                                </p:cTn>
                              </p:par>
                            </p:childTnLst>
                          </p:cTn>
                        </p:par>
                        <p:par>
                          <p:cTn id="35" fill="hold">
                            <p:stCondLst>
                              <p:cond delay="1500"/>
                            </p:stCondLst>
                            <p:childTnLst>
                              <p:par>
                                <p:cTn id="36" presetID="3" presetClass="entr" presetSubtype="10" fill="hold" nodeType="afterEffect">
                                  <p:stCondLst>
                                    <p:cond delay="0"/>
                                  </p:stCondLst>
                                  <p:childTnLst>
                                    <p:set>
                                      <p:cBhvr>
                                        <p:cTn id="37" dur="1" fill="hold">
                                          <p:stCondLst>
                                            <p:cond delay="0"/>
                                          </p:stCondLst>
                                        </p:cTn>
                                        <p:tgtEl>
                                          <p:spTgt spid="6">
                                            <p:txEl>
                                              <p:pRg st="6" end="6"/>
                                            </p:txEl>
                                          </p:spTgt>
                                        </p:tgtEl>
                                        <p:attrNameLst>
                                          <p:attrName>style.visibility</p:attrName>
                                        </p:attrNameLst>
                                      </p:cBhvr>
                                      <p:to>
                                        <p:strVal val="visible"/>
                                      </p:to>
                                    </p:set>
                                    <p:animEffect transition="in" filter="blinds(horizontal)">
                                      <p:cBhvr>
                                        <p:cTn id="38" dur="500"/>
                                        <p:tgtEl>
                                          <p:spTgt spid="6">
                                            <p:txEl>
                                              <p:pRg st="6" end="6"/>
                                            </p:txEl>
                                          </p:spTgt>
                                        </p:tgtEl>
                                      </p:cBhvr>
                                    </p:animEffect>
                                  </p:childTnLst>
                                </p:cTn>
                              </p:par>
                            </p:childTnLst>
                          </p:cTn>
                        </p:par>
                        <p:par>
                          <p:cTn id="39" fill="hold">
                            <p:stCondLst>
                              <p:cond delay="2000"/>
                            </p:stCondLst>
                            <p:childTnLst>
                              <p:par>
                                <p:cTn id="40" presetID="3" presetClass="entr" presetSubtype="10" fill="hold" nodeType="afterEffect">
                                  <p:stCondLst>
                                    <p:cond delay="0"/>
                                  </p:stCondLst>
                                  <p:childTnLst>
                                    <p:set>
                                      <p:cBhvr>
                                        <p:cTn id="41" dur="1" fill="hold">
                                          <p:stCondLst>
                                            <p:cond delay="0"/>
                                          </p:stCondLst>
                                        </p:cTn>
                                        <p:tgtEl>
                                          <p:spTgt spid="6">
                                            <p:txEl>
                                              <p:pRg st="8" end="8"/>
                                            </p:txEl>
                                          </p:spTgt>
                                        </p:tgtEl>
                                        <p:attrNameLst>
                                          <p:attrName>style.visibility</p:attrName>
                                        </p:attrNameLst>
                                      </p:cBhvr>
                                      <p:to>
                                        <p:strVal val="visible"/>
                                      </p:to>
                                    </p:set>
                                    <p:animEffect transition="in" filter="blinds(horizontal)">
                                      <p:cBhvr>
                                        <p:cTn id="42" dur="500"/>
                                        <p:tgtEl>
                                          <p:spTgt spid="6">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3714B1D-73A8-E608-1E76-0F063F1DABA2}"/>
              </a:ext>
            </a:extLst>
          </p:cNvPr>
          <p:cNvSpPr/>
          <p:nvPr/>
        </p:nvSpPr>
        <p:spPr>
          <a:xfrm>
            <a:off x="479638" y="224135"/>
            <a:ext cx="5766001" cy="707886"/>
          </a:xfrm>
          <a:prstGeom prst="rect">
            <a:avLst/>
          </a:prstGeom>
          <a:noFill/>
        </p:spPr>
        <p:txBody>
          <a:bodyPr wrap="none" lIns="91440" tIns="45720" rIns="91440" bIns="45720">
            <a:spAutoFit/>
          </a:bodyPr>
          <a:lstStyle/>
          <a:p>
            <a:pPr algn="ctr"/>
            <a:r>
              <a:rPr lang="en-US" sz="4000" b="1" cap="none" spc="50" dirty="0">
                <a:ln w="9525" cmpd="sng">
                  <a:solidFill>
                    <a:schemeClr val="accent1"/>
                  </a:solidFill>
                  <a:prstDash val="solid"/>
                </a:ln>
                <a:blipFill dpi="0" rotWithShape="1">
                  <a:blip r:embed="rId2">
                    <a:extLst>
                      <a:ext uri="{28A0092B-C50C-407E-A947-70E740481C1C}">
                        <a14:useLocalDpi xmlns:a14="http://schemas.microsoft.com/office/drawing/2010/main" val="0"/>
                      </a:ext>
                    </a:extLst>
                  </a:blip>
                  <a:srcRect/>
                  <a:stretch>
                    <a:fillRect/>
                  </a:stretch>
                </a:blipFill>
                <a:effectLst>
                  <a:glow rad="38100">
                    <a:schemeClr val="accent1">
                      <a:alpha val="40000"/>
                    </a:schemeClr>
                  </a:glow>
                </a:effectLst>
              </a:rPr>
              <a:t>Proposed Approximation </a:t>
            </a:r>
          </a:p>
        </p:txBody>
      </p:sp>
      <p:sp>
        <p:nvSpPr>
          <p:cNvPr id="4" name="TextBox 3">
            <a:extLst>
              <a:ext uri="{FF2B5EF4-FFF2-40B4-BE49-F238E27FC236}">
                <a16:creationId xmlns:a16="http://schemas.microsoft.com/office/drawing/2014/main" id="{B0E9C086-1624-6009-A86D-B4AE684ADD2B}"/>
              </a:ext>
            </a:extLst>
          </p:cNvPr>
          <p:cNvSpPr txBox="1"/>
          <p:nvPr/>
        </p:nvSpPr>
        <p:spPr>
          <a:xfrm>
            <a:off x="599767" y="1406464"/>
            <a:ext cx="11159614" cy="646331"/>
          </a:xfrm>
          <a:prstGeom prst="rect">
            <a:avLst/>
          </a:prstGeom>
          <a:noFill/>
        </p:spPr>
        <p:txBody>
          <a:bodyPr wrap="square">
            <a:spAutoFit/>
          </a:bodyPr>
          <a:lstStyle/>
          <a:p>
            <a:r>
              <a:rPr lang="en-US" b="0" i="0" dirty="0">
                <a:solidFill>
                  <a:srgbClr val="000000"/>
                </a:solidFill>
                <a:effectLst/>
              </a:rPr>
              <a:t>Given a list of cities and the distances between each pair of cities, what is the shortest possible route that visits each city and returns to the origin city?</a:t>
            </a:r>
            <a:endParaRPr lang="en-IN" dirty="0"/>
          </a:p>
        </p:txBody>
      </p:sp>
      <p:sp>
        <p:nvSpPr>
          <p:cNvPr id="6" name="TextBox 5">
            <a:extLst>
              <a:ext uri="{FF2B5EF4-FFF2-40B4-BE49-F238E27FC236}">
                <a16:creationId xmlns:a16="http://schemas.microsoft.com/office/drawing/2014/main" id="{D3387202-6EAC-F922-B63D-CBB18E972C96}"/>
              </a:ext>
            </a:extLst>
          </p:cNvPr>
          <p:cNvSpPr txBox="1"/>
          <p:nvPr/>
        </p:nvSpPr>
        <p:spPr>
          <a:xfrm>
            <a:off x="707923" y="2279498"/>
            <a:ext cx="10146890" cy="2123658"/>
          </a:xfrm>
          <a:prstGeom prst="rect">
            <a:avLst/>
          </a:prstGeom>
          <a:noFill/>
        </p:spPr>
        <p:txBody>
          <a:bodyPr wrap="square">
            <a:spAutoFit/>
          </a:bodyPr>
          <a:lstStyle/>
          <a:p>
            <a:r>
              <a:rPr lang="en-US" dirty="0"/>
              <a:t>Formally, for a set of cities [n]={1,2,…,n}</a:t>
            </a:r>
          </a:p>
          <a:p>
            <a:r>
              <a:rPr lang="en-US" dirty="0"/>
              <a:t>, an n x n matrix C=(</a:t>
            </a:r>
            <a:r>
              <a:rPr lang="en-US" dirty="0" err="1"/>
              <a:t>c</a:t>
            </a:r>
            <a:r>
              <a:rPr lang="en-US" baseline="-25000" dirty="0" err="1"/>
              <a:t>ij</a:t>
            </a:r>
            <a:r>
              <a:rPr lang="en-US" dirty="0"/>
              <a:t>), </a:t>
            </a:r>
          </a:p>
          <a:p>
            <a:r>
              <a:rPr lang="en-US" dirty="0"/>
              <a:t>where cij≥0 specifies the cost of traveling from city </a:t>
            </a:r>
            <a:r>
              <a:rPr lang="en-US" dirty="0" err="1"/>
              <a:t>i</a:t>
            </a:r>
            <a:r>
              <a:rPr lang="en-US" dirty="0"/>
              <a:t> to city j</a:t>
            </a:r>
          </a:p>
          <a:p>
            <a:r>
              <a:rPr lang="en-US" dirty="0"/>
              <a:t>. By convention, we assume c</a:t>
            </a:r>
            <a:r>
              <a:rPr lang="en-US" baseline="-25000" dirty="0"/>
              <a:t>ii</a:t>
            </a:r>
            <a:r>
              <a:rPr lang="en-US" dirty="0"/>
              <a:t>=0 and </a:t>
            </a:r>
            <a:r>
              <a:rPr lang="en-US" dirty="0" err="1"/>
              <a:t>c</a:t>
            </a:r>
            <a:r>
              <a:rPr lang="en-US" baseline="-25000" dirty="0" err="1"/>
              <a:t>ij</a:t>
            </a:r>
            <a:r>
              <a:rPr lang="en-US" dirty="0"/>
              <a:t>=</a:t>
            </a:r>
            <a:r>
              <a:rPr lang="en-US" dirty="0" err="1"/>
              <a:t>c</a:t>
            </a:r>
            <a:r>
              <a:rPr lang="en-US" baseline="-25000" dirty="0" err="1"/>
              <a:t>ji</a:t>
            </a:r>
            <a:endParaRPr lang="en-US" baseline="-25000" dirty="0"/>
          </a:p>
          <a:p>
            <a:r>
              <a:rPr lang="en-US" dirty="0"/>
              <a:t>, meaning that the cost of traveling from city I to city j = the cost of traveling from city j to city </a:t>
            </a:r>
            <a:r>
              <a:rPr lang="en-US" dirty="0" err="1"/>
              <a:t>i</a:t>
            </a:r>
            <a:endParaRPr lang="en-US" dirty="0"/>
          </a:p>
          <a:p>
            <a:r>
              <a:rPr lang="en-US" dirty="0"/>
              <a:t>. Furthermore, we only consider the metric TSP; that is, the triangle inequality holds for any </a:t>
            </a:r>
            <a:r>
              <a:rPr lang="en-US" dirty="0" err="1"/>
              <a:t>i,j,k</a:t>
            </a:r>
            <a:endParaRPr lang="en-US" dirty="0"/>
          </a:p>
          <a:p>
            <a:r>
              <a:rPr lang="en-US" sz="2400" dirty="0"/>
              <a:t>          </a:t>
            </a:r>
            <a:r>
              <a:rPr lang="en-US" sz="2400" dirty="0" err="1"/>
              <a:t>c</a:t>
            </a:r>
            <a:r>
              <a:rPr lang="en-US" sz="2400" baseline="-25000" dirty="0" err="1"/>
              <a:t>ik</a:t>
            </a:r>
            <a:r>
              <a:rPr lang="en-US" sz="2400" baseline="-25000" dirty="0"/>
              <a:t> </a:t>
            </a:r>
            <a:r>
              <a:rPr lang="en-US" sz="2400" dirty="0"/>
              <a:t>≤ </a:t>
            </a:r>
            <a:r>
              <a:rPr lang="en-US" sz="2400" dirty="0" err="1"/>
              <a:t>c</a:t>
            </a:r>
            <a:r>
              <a:rPr lang="en-US" sz="2400" baseline="-25000" dirty="0" err="1"/>
              <a:t>ij</a:t>
            </a:r>
            <a:r>
              <a:rPr lang="en-US" sz="2400" baseline="-25000" dirty="0"/>
              <a:t> </a:t>
            </a:r>
            <a:r>
              <a:rPr lang="en-US" sz="2400" dirty="0"/>
              <a:t>+ </a:t>
            </a:r>
            <a:r>
              <a:rPr lang="en-US" sz="2400" dirty="0" err="1"/>
              <a:t>c</a:t>
            </a:r>
            <a:r>
              <a:rPr lang="en-US" sz="2400" baseline="-25000" dirty="0" err="1"/>
              <a:t>jk</a:t>
            </a:r>
            <a:r>
              <a:rPr lang="en-US" sz="2400" baseline="-25000" dirty="0"/>
              <a:t>,    </a:t>
            </a:r>
            <a:r>
              <a:rPr lang="en-US" sz="2400" dirty="0"/>
              <a:t>∀</a:t>
            </a:r>
            <a:r>
              <a:rPr lang="en-US" sz="2400" dirty="0" err="1"/>
              <a:t>i,j,k</a:t>
            </a:r>
            <a:r>
              <a:rPr lang="en-US" sz="2400" dirty="0"/>
              <a:t>∈[n].</a:t>
            </a:r>
            <a:endParaRPr lang="en-IN" sz="2400" dirty="0"/>
          </a:p>
        </p:txBody>
      </p:sp>
      <p:sp>
        <p:nvSpPr>
          <p:cNvPr id="9" name="TextBox 8">
            <a:extLst>
              <a:ext uri="{FF2B5EF4-FFF2-40B4-BE49-F238E27FC236}">
                <a16:creationId xmlns:a16="http://schemas.microsoft.com/office/drawing/2014/main" id="{59FD974F-D78E-6A92-FF30-423359C69023}"/>
              </a:ext>
            </a:extLst>
          </p:cNvPr>
          <p:cNvSpPr txBox="1"/>
          <p:nvPr/>
        </p:nvSpPr>
        <p:spPr>
          <a:xfrm>
            <a:off x="953728" y="4629859"/>
            <a:ext cx="9399639" cy="923330"/>
          </a:xfrm>
          <a:prstGeom prst="rect">
            <a:avLst/>
          </a:prstGeom>
          <a:noFill/>
        </p:spPr>
        <p:txBody>
          <a:bodyPr wrap="square">
            <a:spAutoFit/>
          </a:bodyPr>
          <a:lstStyle/>
          <a:p>
            <a:r>
              <a:rPr lang="en-US" dirty="0"/>
              <a:t>Given a permutation σ of [n]</a:t>
            </a:r>
          </a:p>
          <a:p>
            <a:r>
              <a:rPr lang="en-US" dirty="0"/>
              <a:t>, a tour traverses the cities in the order σ(1),σ(2),…,σ(n)</a:t>
            </a:r>
          </a:p>
          <a:p>
            <a:r>
              <a:rPr lang="en-US" dirty="0"/>
              <a:t>. The goal is to find a tour with the lowest cost, which is equal to</a:t>
            </a:r>
            <a:endParaRPr lang="en-IN" dirty="0"/>
          </a:p>
        </p:txBody>
      </p:sp>
      <p:pic>
        <p:nvPicPr>
          <p:cNvPr id="11" name="Picture 10">
            <a:extLst>
              <a:ext uri="{FF2B5EF4-FFF2-40B4-BE49-F238E27FC236}">
                <a16:creationId xmlns:a16="http://schemas.microsoft.com/office/drawing/2014/main" id="{A6B9EDF1-0E71-290D-3B99-014B2786622B}"/>
              </a:ext>
            </a:extLst>
          </p:cNvPr>
          <p:cNvPicPr>
            <a:picLocks noChangeAspect="1"/>
          </p:cNvPicPr>
          <p:nvPr/>
        </p:nvPicPr>
        <p:blipFill>
          <a:blip r:embed="rId3"/>
          <a:stretch>
            <a:fillRect/>
          </a:stretch>
        </p:blipFill>
        <p:spPr>
          <a:xfrm>
            <a:off x="7503985" y="4699674"/>
            <a:ext cx="3404612" cy="1080217"/>
          </a:xfrm>
          <a:prstGeom prst="rect">
            <a:avLst/>
          </a:prstGeom>
        </p:spPr>
      </p:pic>
    </p:spTree>
    <p:extLst>
      <p:ext uri="{BB962C8B-B14F-4D97-AF65-F5344CB8AC3E}">
        <p14:creationId xmlns:p14="http://schemas.microsoft.com/office/powerpoint/2010/main" val="332694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wipe(left)">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blinds(horizontal)">
                                      <p:cBhvr>
                                        <p:cTn id="12" dur="500"/>
                                        <p:tgtEl>
                                          <p:spTgt spid="6">
                                            <p:txEl>
                                              <p:pRg st="0" end="0"/>
                                            </p:txEl>
                                          </p:spTgt>
                                        </p:tgtEl>
                                      </p:cBhvr>
                                    </p:animEffect>
                                  </p:childTnLst>
                                </p:cTn>
                              </p:par>
                            </p:childTnLst>
                          </p:cTn>
                        </p:par>
                        <p:par>
                          <p:cTn id="13" fill="hold">
                            <p:stCondLst>
                              <p:cond delay="500"/>
                            </p:stCondLst>
                            <p:childTnLst>
                              <p:par>
                                <p:cTn id="14" presetID="3" presetClass="entr" presetSubtype="10" fill="hold" nodeType="afterEffect">
                                  <p:stCondLst>
                                    <p:cond delay="0"/>
                                  </p:stCondLst>
                                  <p:childTnLst>
                                    <p:set>
                                      <p:cBhvr>
                                        <p:cTn id="15" dur="1" fill="hold">
                                          <p:stCondLst>
                                            <p:cond delay="0"/>
                                          </p:stCondLst>
                                        </p:cTn>
                                        <p:tgtEl>
                                          <p:spTgt spid="6">
                                            <p:txEl>
                                              <p:pRg st="1" end="1"/>
                                            </p:txEl>
                                          </p:spTgt>
                                        </p:tgtEl>
                                        <p:attrNameLst>
                                          <p:attrName>style.visibility</p:attrName>
                                        </p:attrNameLst>
                                      </p:cBhvr>
                                      <p:to>
                                        <p:strVal val="visible"/>
                                      </p:to>
                                    </p:set>
                                    <p:animEffect transition="in" filter="blinds(horizontal)">
                                      <p:cBhvr>
                                        <p:cTn id="16" dur="500"/>
                                        <p:tgtEl>
                                          <p:spTgt spid="6">
                                            <p:txEl>
                                              <p:pRg st="1" end="1"/>
                                            </p:txEl>
                                          </p:spTgt>
                                        </p:tgtEl>
                                      </p:cBhvr>
                                    </p:animEffect>
                                  </p:childTnLst>
                                </p:cTn>
                              </p:par>
                            </p:childTnLst>
                          </p:cTn>
                        </p:par>
                        <p:par>
                          <p:cTn id="17" fill="hold">
                            <p:stCondLst>
                              <p:cond delay="1000"/>
                            </p:stCondLst>
                            <p:childTnLst>
                              <p:par>
                                <p:cTn id="18" presetID="3" presetClass="entr" presetSubtype="10" fill="hold" nodeType="afterEffect">
                                  <p:stCondLst>
                                    <p:cond delay="0"/>
                                  </p:stCondLst>
                                  <p:childTnLst>
                                    <p:set>
                                      <p:cBhvr>
                                        <p:cTn id="19" dur="1" fill="hold">
                                          <p:stCondLst>
                                            <p:cond delay="0"/>
                                          </p:stCondLst>
                                        </p:cTn>
                                        <p:tgtEl>
                                          <p:spTgt spid="6">
                                            <p:txEl>
                                              <p:pRg st="2" end="2"/>
                                            </p:txEl>
                                          </p:spTgt>
                                        </p:tgtEl>
                                        <p:attrNameLst>
                                          <p:attrName>style.visibility</p:attrName>
                                        </p:attrNameLst>
                                      </p:cBhvr>
                                      <p:to>
                                        <p:strVal val="visible"/>
                                      </p:to>
                                    </p:set>
                                    <p:animEffect transition="in" filter="blinds(horizontal)">
                                      <p:cBhvr>
                                        <p:cTn id="20" dur="500"/>
                                        <p:tgtEl>
                                          <p:spTgt spid="6">
                                            <p:txEl>
                                              <p:pRg st="2" end="2"/>
                                            </p:txEl>
                                          </p:spTgt>
                                        </p:tgtEl>
                                      </p:cBhvr>
                                    </p:animEffect>
                                  </p:childTnLst>
                                </p:cTn>
                              </p:par>
                            </p:childTnLst>
                          </p:cTn>
                        </p:par>
                        <p:par>
                          <p:cTn id="21" fill="hold">
                            <p:stCondLst>
                              <p:cond delay="1500"/>
                            </p:stCondLst>
                            <p:childTnLst>
                              <p:par>
                                <p:cTn id="22" presetID="3" presetClass="entr" presetSubtype="10" fill="hold" nodeType="afterEffect">
                                  <p:stCondLst>
                                    <p:cond delay="0"/>
                                  </p:stCondLst>
                                  <p:childTnLst>
                                    <p:set>
                                      <p:cBhvr>
                                        <p:cTn id="23" dur="1" fill="hold">
                                          <p:stCondLst>
                                            <p:cond delay="0"/>
                                          </p:stCondLst>
                                        </p:cTn>
                                        <p:tgtEl>
                                          <p:spTgt spid="6">
                                            <p:txEl>
                                              <p:pRg st="3" end="3"/>
                                            </p:txEl>
                                          </p:spTgt>
                                        </p:tgtEl>
                                        <p:attrNameLst>
                                          <p:attrName>style.visibility</p:attrName>
                                        </p:attrNameLst>
                                      </p:cBhvr>
                                      <p:to>
                                        <p:strVal val="visible"/>
                                      </p:to>
                                    </p:set>
                                    <p:animEffect transition="in" filter="blinds(horizontal)">
                                      <p:cBhvr>
                                        <p:cTn id="24" dur="500"/>
                                        <p:tgtEl>
                                          <p:spTgt spid="6">
                                            <p:txEl>
                                              <p:pRg st="3" end="3"/>
                                            </p:txEl>
                                          </p:spTgt>
                                        </p:tgtEl>
                                      </p:cBhvr>
                                    </p:animEffect>
                                  </p:childTnLst>
                                </p:cTn>
                              </p:par>
                            </p:childTnLst>
                          </p:cTn>
                        </p:par>
                        <p:par>
                          <p:cTn id="25" fill="hold">
                            <p:stCondLst>
                              <p:cond delay="2000"/>
                            </p:stCondLst>
                            <p:childTnLst>
                              <p:par>
                                <p:cTn id="26" presetID="3" presetClass="entr" presetSubtype="10" fill="hold" nodeType="afterEffect">
                                  <p:stCondLst>
                                    <p:cond delay="0"/>
                                  </p:stCondLst>
                                  <p:childTnLst>
                                    <p:set>
                                      <p:cBhvr>
                                        <p:cTn id="27" dur="1" fill="hold">
                                          <p:stCondLst>
                                            <p:cond delay="0"/>
                                          </p:stCondLst>
                                        </p:cTn>
                                        <p:tgtEl>
                                          <p:spTgt spid="6">
                                            <p:txEl>
                                              <p:pRg st="4" end="4"/>
                                            </p:txEl>
                                          </p:spTgt>
                                        </p:tgtEl>
                                        <p:attrNameLst>
                                          <p:attrName>style.visibility</p:attrName>
                                        </p:attrNameLst>
                                      </p:cBhvr>
                                      <p:to>
                                        <p:strVal val="visible"/>
                                      </p:to>
                                    </p:set>
                                    <p:animEffect transition="in" filter="blinds(horizontal)">
                                      <p:cBhvr>
                                        <p:cTn id="28" dur="500"/>
                                        <p:tgtEl>
                                          <p:spTgt spid="6">
                                            <p:txEl>
                                              <p:pRg st="4" end="4"/>
                                            </p:txEl>
                                          </p:spTgt>
                                        </p:tgtEl>
                                      </p:cBhvr>
                                    </p:animEffect>
                                  </p:childTnLst>
                                </p:cTn>
                              </p:par>
                            </p:childTnLst>
                          </p:cTn>
                        </p:par>
                        <p:par>
                          <p:cTn id="29" fill="hold">
                            <p:stCondLst>
                              <p:cond delay="2500"/>
                            </p:stCondLst>
                            <p:childTnLst>
                              <p:par>
                                <p:cTn id="30" presetID="3" presetClass="entr" presetSubtype="10" fill="hold" nodeType="afterEffect">
                                  <p:stCondLst>
                                    <p:cond delay="0"/>
                                  </p:stCondLst>
                                  <p:childTnLst>
                                    <p:set>
                                      <p:cBhvr>
                                        <p:cTn id="31" dur="1" fill="hold">
                                          <p:stCondLst>
                                            <p:cond delay="0"/>
                                          </p:stCondLst>
                                        </p:cTn>
                                        <p:tgtEl>
                                          <p:spTgt spid="6">
                                            <p:txEl>
                                              <p:pRg st="5" end="5"/>
                                            </p:txEl>
                                          </p:spTgt>
                                        </p:tgtEl>
                                        <p:attrNameLst>
                                          <p:attrName>style.visibility</p:attrName>
                                        </p:attrNameLst>
                                      </p:cBhvr>
                                      <p:to>
                                        <p:strVal val="visible"/>
                                      </p:to>
                                    </p:set>
                                    <p:animEffect transition="in" filter="blinds(horizontal)">
                                      <p:cBhvr>
                                        <p:cTn id="32" dur="500"/>
                                        <p:tgtEl>
                                          <p:spTgt spid="6">
                                            <p:txEl>
                                              <p:pRg st="5" end="5"/>
                                            </p:txEl>
                                          </p:spTgt>
                                        </p:tgtEl>
                                      </p:cBhvr>
                                    </p:animEffect>
                                  </p:childTnLst>
                                </p:cTn>
                              </p:par>
                            </p:childTnLst>
                          </p:cTn>
                        </p:par>
                        <p:par>
                          <p:cTn id="33" fill="hold">
                            <p:stCondLst>
                              <p:cond delay="3000"/>
                            </p:stCondLst>
                            <p:childTnLst>
                              <p:par>
                                <p:cTn id="34" presetID="53" presetClass="entr" presetSubtype="16" fill="hold" nodeType="afterEffect">
                                  <p:stCondLst>
                                    <p:cond delay="0"/>
                                  </p:stCondLst>
                                  <p:childTnLst>
                                    <p:set>
                                      <p:cBhvr>
                                        <p:cTn id="35" dur="1" fill="hold">
                                          <p:stCondLst>
                                            <p:cond delay="0"/>
                                          </p:stCondLst>
                                        </p:cTn>
                                        <p:tgtEl>
                                          <p:spTgt spid="6">
                                            <p:txEl>
                                              <p:pRg st="6" end="6"/>
                                            </p:txEl>
                                          </p:spTgt>
                                        </p:tgtEl>
                                        <p:attrNameLst>
                                          <p:attrName>style.visibility</p:attrName>
                                        </p:attrNameLst>
                                      </p:cBhvr>
                                      <p:to>
                                        <p:strVal val="visible"/>
                                      </p:to>
                                    </p:set>
                                    <p:anim calcmode="lin" valueType="num">
                                      <p:cBhvr>
                                        <p:cTn id="36" dur="500" fill="hold"/>
                                        <p:tgtEl>
                                          <p:spTgt spid="6">
                                            <p:txEl>
                                              <p:pRg st="6" end="6"/>
                                            </p:txEl>
                                          </p:spTgt>
                                        </p:tgtEl>
                                        <p:attrNameLst>
                                          <p:attrName>ppt_w</p:attrName>
                                        </p:attrNameLst>
                                      </p:cBhvr>
                                      <p:tavLst>
                                        <p:tav tm="0">
                                          <p:val>
                                            <p:fltVal val="0"/>
                                          </p:val>
                                        </p:tav>
                                        <p:tav tm="100000">
                                          <p:val>
                                            <p:strVal val="#ppt_w"/>
                                          </p:val>
                                        </p:tav>
                                      </p:tavLst>
                                    </p:anim>
                                    <p:anim calcmode="lin" valueType="num">
                                      <p:cBhvr>
                                        <p:cTn id="37" dur="500" fill="hold"/>
                                        <p:tgtEl>
                                          <p:spTgt spid="6">
                                            <p:txEl>
                                              <p:pRg st="6" end="6"/>
                                            </p:txEl>
                                          </p:spTgt>
                                        </p:tgtEl>
                                        <p:attrNameLst>
                                          <p:attrName>ppt_h</p:attrName>
                                        </p:attrNameLst>
                                      </p:cBhvr>
                                      <p:tavLst>
                                        <p:tav tm="0">
                                          <p:val>
                                            <p:fltVal val="0"/>
                                          </p:val>
                                        </p:tav>
                                        <p:tav tm="100000">
                                          <p:val>
                                            <p:strVal val="#ppt_h"/>
                                          </p:val>
                                        </p:tav>
                                      </p:tavLst>
                                    </p:anim>
                                    <p:animEffect transition="in" filter="fade">
                                      <p:cBhvr>
                                        <p:cTn id="38" dur="500"/>
                                        <p:tgtEl>
                                          <p:spTgt spid="6">
                                            <p:txEl>
                                              <p:pRg st="6" end="6"/>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nodeType="clickEffect">
                                  <p:stCondLst>
                                    <p:cond delay="0"/>
                                  </p:stCondLst>
                                  <p:childTnLst>
                                    <p:set>
                                      <p:cBhvr>
                                        <p:cTn id="42" dur="1" fill="hold">
                                          <p:stCondLst>
                                            <p:cond delay="0"/>
                                          </p:stCondLst>
                                        </p:cTn>
                                        <p:tgtEl>
                                          <p:spTgt spid="9">
                                            <p:txEl>
                                              <p:pRg st="0" end="0"/>
                                            </p:txEl>
                                          </p:spTgt>
                                        </p:tgtEl>
                                        <p:attrNameLst>
                                          <p:attrName>style.visibility</p:attrName>
                                        </p:attrNameLst>
                                      </p:cBhvr>
                                      <p:to>
                                        <p:strVal val="visible"/>
                                      </p:to>
                                    </p:set>
                                    <p:animEffect transition="in" filter="wipe(left)">
                                      <p:cBhvr>
                                        <p:cTn id="43" dur="500"/>
                                        <p:tgtEl>
                                          <p:spTgt spid="9">
                                            <p:txEl>
                                              <p:pRg st="0" end="0"/>
                                            </p:txEl>
                                          </p:spTgt>
                                        </p:tgtEl>
                                      </p:cBhvr>
                                    </p:animEffect>
                                  </p:childTnLst>
                                </p:cTn>
                              </p:par>
                            </p:childTnLst>
                          </p:cTn>
                        </p:par>
                        <p:par>
                          <p:cTn id="44" fill="hold">
                            <p:stCondLst>
                              <p:cond delay="500"/>
                            </p:stCondLst>
                            <p:childTnLst>
                              <p:par>
                                <p:cTn id="45" presetID="22" presetClass="entr" presetSubtype="8" fill="hold" nodeType="afterEffect">
                                  <p:stCondLst>
                                    <p:cond delay="0"/>
                                  </p:stCondLst>
                                  <p:childTnLst>
                                    <p:set>
                                      <p:cBhvr>
                                        <p:cTn id="46" dur="1" fill="hold">
                                          <p:stCondLst>
                                            <p:cond delay="0"/>
                                          </p:stCondLst>
                                        </p:cTn>
                                        <p:tgtEl>
                                          <p:spTgt spid="9">
                                            <p:txEl>
                                              <p:pRg st="1" end="1"/>
                                            </p:txEl>
                                          </p:spTgt>
                                        </p:tgtEl>
                                        <p:attrNameLst>
                                          <p:attrName>style.visibility</p:attrName>
                                        </p:attrNameLst>
                                      </p:cBhvr>
                                      <p:to>
                                        <p:strVal val="visible"/>
                                      </p:to>
                                    </p:set>
                                    <p:animEffect transition="in" filter="wipe(left)">
                                      <p:cBhvr>
                                        <p:cTn id="47" dur="500"/>
                                        <p:tgtEl>
                                          <p:spTgt spid="9">
                                            <p:txEl>
                                              <p:pRg st="1" end="1"/>
                                            </p:txEl>
                                          </p:spTgt>
                                        </p:tgtEl>
                                      </p:cBhvr>
                                    </p:animEffect>
                                  </p:childTnLst>
                                </p:cTn>
                              </p:par>
                            </p:childTnLst>
                          </p:cTn>
                        </p:par>
                        <p:par>
                          <p:cTn id="48" fill="hold">
                            <p:stCondLst>
                              <p:cond delay="1000"/>
                            </p:stCondLst>
                            <p:childTnLst>
                              <p:par>
                                <p:cTn id="49" presetID="22" presetClass="entr" presetSubtype="8" fill="hold" nodeType="afterEffect">
                                  <p:stCondLst>
                                    <p:cond delay="0"/>
                                  </p:stCondLst>
                                  <p:childTnLst>
                                    <p:set>
                                      <p:cBhvr>
                                        <p:cTn id="50" dur="1" fill="hold">
                                          <p:stCondLst>
                                            <p:cond delay="0"/>
                                          </p:stCondLst>
                                        </p:cTn>
                                        <p:tgtEl>
                                          <p:spTgt spid="9">
                                            <p:txEl>
                                              <p:pRg st="2" end="2"/>
                                            </p:txEl>
                                          </p:spTgt>
                                        </p:tgtEl>
                                        <p:attrNameLst>
                                          <p:attrName>style.visibility</p:attrName>
                                        </p:attrNameLst>
                                      </p:cBhvr>
                                      <p:to>
                                        <p:strVal val="visible"/>
                                      </p:to>
                                    </p:set>
                                    <p:animEffect transition="in" filter="wipe(left)">
                                      <p:cBhvr>
                                        <p:cTn id="51" dur="500"/>
                                        <p:tgtEl>
                                          <p:spTgt spid="9">
                                            <p:txEl>
                                              <p:pRg st="2" end="2"/>
                                            </p:txEl>
                                          </p:spTgt>
                                        </p:tgtEl>
                                      </p:cBhvr>
                                    </p:animEffect>
                                  </p:childTnLst>
                                </p:cTn>
                              </p:par>
                            </p:childTnLst>
                          </p:cTn>
                        </p:par>
                        <p:par>
                          <p:cTn id="52" fill="hold">
                            <p:stCondLst>
                              <p:cond delay="1500"/>
                            </p:stCondLst>
                            <p:childTnLst>
                              <p:par>
                                <p:cTn id="53" presetID="16" presetClass="entr" presetSubtype="21" fill="hold" nodeType="afterEffect">
                                  <p:stCondLst>
                                    <p:cond delay="0"/>
                                  </p:stCondLst>
                                  <p:childTnLst>
                                    <p:set>
                                      <p:cBhvr>
                                        <p:cTn id="54" dur="1" fill="hold">
                                          <p:stCondLst>
                                            <p:cond delay="0"/>
                                          </p:stCondLst>
                                        </p:cTn>
                                        <p:tgtEl>
                                          <p:spTgt spid="11"/>
                                        </p:tgtEl>
                                        <p:attrNameLst>
                                          <p:attrName>style.visibility</p:attrName>
                                        </p:attrNameLst>
                                      </p:cBhvr>
                                      <p:to>
                                        <p:strVal val="visible"/>
                                      </p:to>
                                    </p:set>
                                    <p:animEffect transition="in" filter="barn(inVertical)">
                                      <p:cBhvr>
                                        <p:cTn id="5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B5F28DB-F39A-08FE-ACB1-1414B18A9C13}"/>
              </a:ext>
            </a:extLst>
          </p:cNvPr>
          <p:cNvSpPr txBox="1"/>
          <p:nvPr/>
        </p:nvSpPr>
        <p:spPr>
          <a:xfrm>
            <a:off x="479638" y="1228636"/>
            <a:ext cx="9940412" cy="923330"/>
          </a:xfrm>
          <a:prstGeom prst="rect">
            <a:avLst/>
          </a:prstGeom>
          <a:noFill/>
        </p:spPr>
        <p:txBody>
          <a:bodyPr wrap="square">
            <a:spAutoFit/>
          </a:bodyPr>
          <a:lstStyle/>
          <a:p>
            <a:r>
              <a:rPr lang="en-US" dirty="0"/>
              <a:t>Let 1 be the starting and ending point for salesman. </a:t>
            </a:r>
          </a:p>
          <a:p>
            <a:r>
              <a:rPr lang="en-US" dirty="0"/>
              <a:t>Construct MST from with 1 as root using Prim’s Algorithm.</a:t>
            </a:r>
          </a:p>
          <a:p>
            <a:r>
              <a:rPr lang="en-US" dirty="0"/>
              <a:t>List vertices visited in preorder walk of the constructed MST and add 1 at the end. </a:t>
            </a:r>
            <a:endParaRPr lang="en-IN" dirty="0"/>
          </a:p>
        </p:txBody>
      </p:sp>
      <p:sp>
        <p:nvSpPr>
          <p:cNvPr id="7" name="Rectangle 6">
            <a:extLst>
              <a:ext uri="{FF2B5EF4-FFF2-40B4-BE49-F238E27FC236}">
                <a16:creationId xmlns:a16="http://schemas.microsoft.com/office/drawing/2014/main" id="{62A0C40E-D7EE-8059-59B1-3A96AE343D40}"/>
              </a:ext>
            </a:extLst>
          </p:cNvPr>
          <p:cNvSpPr/>
          <p:nvPr/>
        </p:nvSpPr>
        <p:spPr>
          <a:xfrm>
            <a:off x="479638" y="224135"/>
            <a:ext cx="5766001" cy="707886"/>
          </a:xfrm>
          <a:prstGeom prst="rect">
            <a:avLst/>
          </a:prstGeom>
          <a:noFill/>
        </p:spPr>
        <p:txBody>
          <a:bodyPr wrap="none" lIns="91440" tIns="45720" rIns="91440" bIns="45720">
            <a:spAutoFit/>
          </a:bodyPr>
          <a:lstStyle/>
          <a:p>
            <a:pPr algn="ctr"/>
            <a:r>
              <a:rPr lang="en-US" sz="4000" b="1" cap="none" spc="50" dirty="0">
                <a:ln w="9525" cmpd="sng">
                  <a:solidFill>
                    <a:schemeClr val="accent1"/>
                  </a:solidFill>
                  <a:prstDash val="solid"/>
                </a:ln>
                <a:blipFill dpi="0" rotWithShape="1">
                  <a:blip r:embed="rId2">
                    <a:extLst>
                      <a:ext uri="{28A0092B-C50C-407E-A947-70E740481C1C}">
                        <a14:useLocalDpi xmlns:a14="http://schemas.microsoft.com/office/drawing/2010/main" val="0"/>
                      </a:ext>
                    </a:extLst>
                  </a:blip>
                  <a:srcRect/>
                  <a:stretch>
                    <a:fillRect/>
                  </a:stretch>
                </a:blipFill>
                <a:effectLst>
                  <a:glow rad="38100">
                    <a:schemeClr val="accent1">
                      <a:alpha val="40000"/>
                    </a:schemeClr>
                  </a:glow>
                </a:effectLst>
              </a:rPr>
              <a:t>Proposed Approximation </a:t>
            </a:r>
          </a:p>
        </p:txBody>
      </p:sp>
      <p:sp>
        <p:nvSpPr>
          <p:cNvPr id="9" name="TextBox 8">
            <a:extLst>
              <a:ext uri="{FF2B5EF4-FFF2-40B4-BE49-F238E27FC236}">
                <a16:creationId xmlns:a16="http://schemas.microsoft.com/office/drawing/2014/main" id="{8701B55D-A709-D830-534C-0505E3E9E979}"/>
              </a:ext>
            </a:extLst>
          </p:cNvPr>
          <p:cNvSpPr txBox="1"/>
          <p:nvPr/>
        </p:nvSpPr>
        <p:spPr>
          <a:xfrm>
            <a:off x="560439" y="2448581"/>
            <a:ext cx="10510684" cy="646331"/>
          </a:xfrm>
          <a:prstGeom prst="rect">
            <a:avLst/>
          </a:prstGeom>
          <a:noFill/>
        </p:spPr>
        <p:txBody>
          <a:bodyPr wrap="square">
            <a:spAutoFit/>
          </a:bodyPr>
          <a:lstStyle/>
          <a:p>
            <a:r>
              <a:rPr lang="en-US" dirty="0"/>
              <a:t>Consider the following example. </a:t>
            </a:r>
          </a:p>
          <a:p>
            <a:r>
              <a:rPr lang="en-US" dirty="0"/>
              <a:t>The first diagram is the given graph. </a:t>
            </a:r>
          </a:p>
        </p:txBody>
      </p:sp>
      <p:pic>
        <p:nvPicPr>
          <p:cNvPr id="10" name="Picture 9">
            <a:extLst>
              <a:ext uri="{FF2B5EF4-FFF2-40B4-BE49-F238E27FC236}">
                <a16:creationId xmlns:a16="http://schemas.microsoft.com/office/drawing/2014/main" id="{669F2DCA-3DD6-7C41-F944-3FC6CF669F3D}"/>
              </a:ext>
            </a:extLst>
          </p:cNvPr>
          <p:cNvPicPr>
            <a:picLocks noChangeAspect="1"/>
          </p:cNvPicPr>
          <p:nvPr/>
        </p:nvPicPr>
        <p:blipFill>
          <a:blip r:embed="rId3"/>
          <a:stretch>
            <a:fillRect/>
          </a:stretch>
        </p:blipFill>
        <p:spPr>
          <a:xfrm>
            <a:off x="4649429" y="3094912"/>
            <a:ext cx="4238932" cy="3185906"/>
          </a:xfrm>
          <a:prstGeom prst="rect">
            <a:avLst/>
          </a:prstGeom>
        </p:spPr>
      </p:pic>
    </p:spTree>
    <p:extLst>
      <p:ext uri="{BB962C8B-B14F-4D97-AF65-F5344CB8AC3E}">
        <p14:creationId xmlns:p14="http://schemas.microsoft.com/office/powerpoint/2010/main" val="3391886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dissolve">
                                      <p:cBhvr>
                                        <p:cTn id="7" dur="500"/>
                                        <p:tgtEl>
                                          <p:spTgt spid="6">
                                            <p:txEl>
                                              <p:pRg st="0" end="0"/>
                                            </p:txEl>
                                          </p:spTgt>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animEffect transition="in" filter="dissolve">
                                      <p:cBhvr>
                                        <p:cTn id="11" dur="500"/>
                                        <p:tgtEl>
                                          <p:spTgt spid="6">
                                            <p:txEl>
                                              <p:pRg st="1" end="1"/>
                                            </p:txEl>
                                          </p:spTgt>
                                        </p:tgtEl>
                                      </p:cBhvr>
                                    </p:animEffect>
                                  </p:childTnLst>
                                </p:cTn>
                              </p:par>
                            </p:childTnLst>
                          </p:cTn>
                        </p:par>
                        <p:par>
                          <p:cTn id="12" fill="hold">
                            <p:stCondLst>
                              <p:cond delay="1000"/>
                            </p:stCondLst>
                            <p:childTnLst>
                              <p:par>
                                <p:cTn id="13" presetID="9" presetClass="entr" presetSubtype="0" fill="hold" nodeType="after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dissolve">
                                      <p:cBhvr>
                                        <p:cTn id="15" dur="500"/>
                                        <p:tgtEl>
                                          <p:spTgt spid="6">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9">
                                            <p:txEl>
                                              <p:pRg st="0" end="0"/>
                                            </p:txEl>
                                          </p:spTgt>
                                        </p:tgtEl>
                                        <p:attrNameLst>
                                          <p:attrName>style.visibility</p:attrName>
                                        </p:attrNameLst>
                                      </p:cBhvr>
                                      <p:to>
                                        <p:strVal val="visible"/>
                                      </p:to>
                                    </p:set>
                                    <p:animEffect transition="in" filter="wipe(left)">
                                      <p:cBhvr>
                                        <p:cTn id="20" dur="500"/>
                                        <p:tgtEl>
                                          <p:spTgt spid="9">
                                            <p:txEl>
                                              <p:pRg st="0" end="0"/>
                                            </p:txEl>
                                          </p:spTgt>
                                        </p:tgtEl>
                                      </p:cBhvr>
                                    </p:animEffect>
                                  </p:childTnLst>
                                </p:cTn>
                              </p:par>
                              <p:par>
                                <p:cTn id="21" presetID="22" presetClass="entr" presetSubtype="8" fill="hold" nodeType="withEffect">
                                  <p:stCondLst>
                                    <p:cond delay="0"/>
                                  </p:stCondLst>
                                  <p:childTnLst>
                                    <p:set>
                                      <p:cBhvr>
                                        <p:cTn id="22" dur="1" fill="hold">
                                          <p:stCondLst>
                                            <p:cond delay="0"/>
                                          </p:stCondLst>
                                        </p:cTn>
                                        <p:tgtEl>
                                          <p:spTgt spid="9">
                                            <p:txEl>
                                              <p:pRg st="1" end="1"/>
                                            </p:txEl>
                                          </p:spTgt>
                                        </p:tgtEl>
                                        <p:attrNameLst>
                                          <p:attrName>style.visibility</p:attrName>
                                        </p:attrNameLst>
                                      </p:cBhvr>
                                      <p:to>
                                        <p:strVal val="visible"/>
                                      </p:to>
                                    </p:set>
                                    <p:animEffect transition="in" filter="wipe(left)">
                                      <p:cBhvr>
                                        <p:cTn id="23" dur="500"/>
                                        <p:tgtEl>
                                          <p:spTgt spid="9">
                                            <p:txEl>
                                              <p:pRg st="1" end="1"/>
                                            </p:txEl>
                                          </p:spTgt>
                                        </p:tgtEl>
                                      </p:cBhvr>
                                    </p:animEffect>
                                  </p:childTnLst>
                                </p:cTn>
                              </p:par>
                            </p:childTnLst>
                          </p:cTn>
                        </p:par>
                        <p:par>
                          <p:cTn id="24" fill="hold">
                            <p:stCondLst>
                              <p:cond delay="500"/>
                            </p:stCondLst>
                            <p:childTnLst>
                              <p:par>
                                <p:cTn id="25" presetID="14" presetClass="entr" presetSubtype="10" fill="hold" nodeType="after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randombar(horizontal)">
                                      <p:cBhvr>
                                        <p:cTn id="2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MST_TSP">
            <a:extLst>
              <a:ext uri="{FF2B5EF4-FFF2-40B4-BE49-F238E27FC236}">
                <a16:creationId xmlns:a16="http://schemas.microsoft.com/office/drawing/2014/main" id="{374C705A-EFAA-A72D-CFCF-42F966543F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9378" y="1839246"/>
            <a:ext cx="3784042" cy="356849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A3211399-C7B1-708E-EBEA-C5F6369BDFA8}"/>
              </a:ext>
            </a:extLst>
          </p:cNvPr>
          <p:cNvSpPr txBox="1"/>
          <p:nvPr/>
        </p:nvSpPr>
        <p:spPr>
          <a:xfrm>
            <a:off x="4771253" y="924683"/>
            <a:ext cx="7292928" cy="1200329"/>
          </a:xfrm>
          <a:prstGeom prst="rect">
            <a:avLst/>
          </a:prstGeom>
          <a:noFill/>
        </p:spPr>
        <p:txBody>
          <a:bodyPr wrap="square">
            <a:spAutoFit/>
          </a:bodyPr>
          <a:lstStyle/>
          <a:p>
            <a:r>
              <a:rPr lang="en-US" dirty="0"/>
              <a:t>The second diagram shows MST constructed with 1 as root. </a:t>
            </a:r>
          </a:p>
          <a:p>
            <a:endParaRPr lang="en-US" dirty="0"/>
          </a:p>
          <a:p>
            <a:r>
              <a:rPr lang="en-US" dirty="0"/>
              <a:t>The preorder traversal of MST is 1-2-4-3. </a:t>
            </a:r>
          </a:p>
          <a:p>
            <a:r>
              <a:rPr lang="en-US" dirty="0"/>
              <a:t>Adding 1 at the end gives 1-2-4-3-1 which is the output of this algorithm.</a:t>
            </a:r>
            <a:endParaRPr lang="en-IN" dirty="0"/>
          </a:p>
        </p:txBody>
      </p:sp>
      <p:sp>
        <p:nvSpPr>
          <p:cNvPr id="5" name="TextBox 4">
            <a:extLst>
              <a:ext uri="{FF2B5EF4-FFF2-40B4-BE49-F238E27FC236}">
                <a16:creationId xmlns:a16="http://schemas.microsoft.com/office/drawing/2014/main" id="{7C1E35B9-BFF1-8533-44C9-86722CCD7CBE}"/>
              </a:ext>
            </a:extLst>
          </p:cNvPr>
          <p:cNvSpPr txBox="1"/>
          <p:nvPr/>
        </p:nvSpPr>
        <p:spPr>
          <a:xfrm>
            <a:off x="5230762" y="2792812"/>
            <a:ext cx="6961238" cy="646331"/>
          </a:xfrm>
          <a:prstGeom prst="rect">
            <a:avLst/>
          </a:prstGeom>
          <a:noFill/>
        </p:spPr>
        <p:txBody>
          <a:bodyPr wrap="square">
            <a:spAutoFit/>
          </a:bodyPr>
          <a:lstStyle/>
          <a:p>
            <a:r>
              <a:rPr lang="en-US" b="0" i="0" dirty="0">
                <a:solidFill>
                  <a:srgbClr val="273239"/>
                </a:solidFill>
                <a:effectLst/>
                <a:latin typeface="Nunito" pitchFamily="2" charset="0"/>
              </a:rPr>
              <a:t>In this case, the approximate algorithm produces the optimal tour, but it may not produce optimal tour in all cases. </a:t>
            </a:r>
            <a:endParaRPr lang="en-IN" dirty="0"/>
          </a:p>
        </p:txBody>
      </p:sp>
      <p:sp>
        <p:nvSpPr>
          <p:cNvPr id="6" name="Rectangle 5">
            <a:extLst>
              <a:ext uri="{FF2B5EF4-FFF2-40B4-BE49-F238E27FC236}">
                <a16:creationId xmlns:a16="http://schemas.microsoft.com/office/drawing/2014/main" id="{C29082E4-7FA5-63AA-C2C0-6D979601C540}"/>
              </a:ext>
            </a:extLst>
          </p:cNvPr>
          <p:cNvSpPr/>
          <p:nvPr/>
        </p:nvSpPr>
        <p:spPr>
          <a:xfrm>
            <a:off x="479638" y="224135"/>
            <a:ext cx="5766001" cy="707886"/>
          </a:xfrm>
          <a:prstGeom prst="rect">
            <a:avLst/>
          </a:prstGeom>
          <a:noFill/>
        </p:spPr>
        <p:txBody>
          <a:bodyPr wrap="none" lIns="91440" tIns="45720" rIns="91440" bIns="45720">
            <a:spAutoFit/>
          </a:bodyPr>
          <a:lstStyle/>
          <a:p>
            <a:pPr algn="ctr"/>
            <a:r>
              <a:rPr lang="en-US" sz="4000" b="1" cap="none" spc="50" dirty="0">
                <a:ln w="9525" cmpd="sng">
                  <a:solidFill>
                    <a:schemeClr val="accent1"/>
                  </a:solidFill>
                  <a:prstDash val="solid"/>
                </a:ln>
                <a:blipFill dpi="0" rotWithShape="1">
                  <a:blip r:embed="rId3">
                    <a:extLst>
                      <a:ext uri="{28A0092B-C50C-407E-A947-70E740481C1C}">
                        <a14:useLocalDpi xmlns:a14="http://schemas.microsoft.com/office/drawing/2010/main" val="0"/>
                      </a:ext>
                    </a:extLst>
                  </a:blip>
                  <a:srcRect/>
                  <a:stretch>
                    <a:fillRect/>
                  </a:stretch>
                </a:blipFill>
                <a:effectLst>
                  <a:glow rad="38100">
                    <a:schemeClr val="accent1">
                      <a:alpha val="40000"/>
                    </a:schemeClr>
                  </a:glow>
                </a:effectLst>
              </a:rPr>
              <a:t>Proposed Approximation </a:t>
            </a:r>
          </a:p>
        </p:txBody>
      </p:sp>
    </p:spTree>
    <p:extLst>
      <p:ext uri="{BB962C8B-B14F-4D97-AF65-F5344CB8AC3E}">
        <p14:creationId xmlns:p14="http://schemas.microsoft.com/office/powerpoint/2010/main" val="16359568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Effect transition="in" filter="randombar(horizontal)">
                                      <p:cBhvr>
                                        <p:cTn id="7" dur="500"/>
                                        <p:tgtEl>
                                          <p:spTgt spid="3074"/>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wipe(left)">
                                      <p:cBhvr>
                                        <p:cTn id="11" dur="500"/>
                                        <p:tgtEl>
                                          <p:spTgt spid="3">
                                            <p:txEl>
                                              <p:pRg st="0" end="0"/>
                                            </p:txEl>
                                          </p:spTgt>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wipe(left)">
                                      <p:cBhvr>
                                        <p:cTn id="15" dur="500"/>
                                        <p:tgtEl>
                                          <p:spTgt spid="3">
                                            <p:txEl>
                                              <p:pRg st="2" end="2"/>
                                            </p:txEl>
                                          </p:spTgt>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wipe(left)">
                                      <p:cBhvr>
                                        <p:cTn id="19" dur="500"/>
                                        <p:tgtEl>
                                          <p:spTgt spid="3">
                                            <p:txEl>
                                              <p:pRg st="3" end="3"/>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6" presetClass="entr" presetSubtype="21" fill="hold" nodeType="clickEffect">
                                  <p:stCondLst>
                                    <p:cond delay="0"/>
                                  </p:stCondLst>
                                  <p:childTnLst>
                                    <p:set>
                                      <p:cBhvr>
                                        <p:cTn id="23" dur="1" fill="hold">
                                          <p:stCondLst>
                                            <p:cond delay="0"/>
                                          </p:stCondLst>
                                        </p:cTn>
                                        <p:tgtEl>
                                          <p:spTgt spid="5">
                                            <p:txEl>
                                              <p:pRg st="0" end="0"/>
                                            </p:txEl>
                                          </p:spTgt>
                                        </p:tgtEl>
                                        <p:attrNameLst>
                                          <p:attrName>style.visibility</p:attrName>
                                        </p:attrNameLst>
                                      </p:cBhvr>
                                      <p:to>
                                        <p:strVal val="visible"/>
                                      </p:to>
                                    </p:set>
                                    <p:animEffect transition="in" filter="barn(inVertical)">
                                      <p:cBhvr>
                                        <p:cTn id="24"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A04E80F-BFD5-883A-A7C9-23E8407ADE1D}"/>
              </a:ext>
            </a:extLst>
          </p:cNvPr>
          <p:cNvSpPr txBox="1"/>
          <p:nvPr/>
        </p:nvSpPr>
        <p:spPr>
          <a:xfrm>
            <a:off x="117986" y="288637"/>
            <a:ext cx="11965859" cy="2400657"/>
          </a:xfrm>
          <a:prstGeom prst="rect">
            <a:avLst/>
          </a:prstGeom>
          <a:noFill/>
        </p:spPr>
        <p:txBody>
          <a:bodyPr wrap="square">
            <a:spAutoFit/>
          </a:bodyPr>
          <a:lstStyle/>
          <a:p>
            <a:pPr algn="l"/>
            <a:r>
              <a:rPr lang="en-US" sz="2400" b="1" i="0" dirty="0">
                <a:effectLst>
                  <a:outerShdw blurRad="38100" dist="38100" dir="2700000" algn="tl">
                    <a:srgbClr val="000000">
                      <a:alpha val="43137"/>
                    </a:srgbClr>
                  </a:outerShdw>
                </a:effectLst>
                <a:latin typeface="Trebuchet MS" panose="020B0603020202020204" pitchFamily="34" charset="0"/>
              </a:rPr>
              <a:t>Algorithm</a:t>
            </a:r>
          </a:p>
          <a:p>
            <a:pPr algn="l"/>
            <a:endParaRPr lang="en-US" b="0" i="0" dirty="0">
              <a:effectLst/>
              <a:latin typeface="Verdana" panose="020B0604030504040204" pitchFamily="34" charset="0"/>
            </a:endParaRPr>
          </a:p>
          <a:p>
            <a:pPr algn="just"/>
            <a:r>
              <a:rPr lang="en-US" b="1" i="0" dirty="0">
                <a:solidFill>
                  <a:srgbClr val="000000"/>
                </a:solidFill>
                <a:effectLst/>
                <a:latin typeface="inherit"/>
              </a:rPr>
              <a:t>Step 1</a:t>
            </a:r>
            <a:r>
              <a:rPr lang="en-US" b="0" i="0" dirty="0">
                <a:solidFill>
                  <a:srgbClr val="000000"/>
                </a:solidFill>
                <a:effectLst/>
                <a:latin typeface="Verdana" panose="020B0604030504040204" pitchFamily="34" charset="0"/>
              </a:rPr>
              <a:t> − Choose any vertex of the given graph randomly as the starting and ending point.</a:t>
            </a:r>
          </a:p>
          <a:p>
            <a:pPr algn="just"/>
            <a:r>
              <a:rPr lang="en-US" b="1" i="0" dirty="0">
                <a:solidFill>
                  <a:srgbClr val="000000"/>
                </a:solidFill>
                <a:effectLst/>
                <a:latin typeface="inherit"/>
              </a:rPr>
              <a:t>Step 2</a:t>
            </a:r>
            <a:r>
              <a:rPr lang="en-US" b="0" i="0" dirty="0">
                <a:solidFill>
                  <a:srgbClr val="000000"/>
                </a:solidFill>
                <a:effectLst/>
                <a:latin typeface="Verdana" panose="020B0604030504040204" pitchFamily="34" charset="0"/>
              </a:rPr>
              <a:t> − Construct a minimum spanning tree of the graph with the vertex chosen as the root using prim’s algorithm.</a:t>
            </a:r>
          </a:p>
          <a:p>
            <a:pPr algn="just"/>
            <a:r>
              <a:rPr lang="en-US" b="1" i="0" dirty="0">
                <a:solidFill>
                  <a:srgbClr val="000000"/>
                </a:solidFill>
                <a:effectLst/>
                <a:latin typeface="inherit"/>
              </a:rPr>
              <a:t>Step 3</a:t>
            </a:r>
            <a:r>
              <a:rPr lang="en-US" b="0" i="0" dirty="0">
                <a:solidFill>
                  <a:srgbClr val="000000"/>
                </a:solidFill>
                <a:effectLst/>
                <a:latin typeface="Verdana" panose="020B0604030504040204" pitchFamily="34" charset="0"/>
              </a:rPr>
              <a:t> − Once the spanning tree is constructed, pre-order traversal is performed on the minimum spanning tree obtained in the previous step.</a:t>
            </a:r>
          </a:p>
          <a:p>
            <a:pPr algn="just"/>
            <a:r>
              <a:rPr lang="en-US" b="1" i="0" dirty="0">
                <a:solidFill>
                  <a:srgbClr val="000000"/>
                </a:solidFill>
                <a:effectLst/>
                <a:latin typeface="inherit"/>
              </a:rPr>
              <a:t>Step 4</a:t>
            </a:r>
            <a:r>
              <a:rPr lang="en-US" b="0" i="0" dirty="0">
                <a:solidFill>
                  <a:srgbClr val="000000"/>
                </a:solidFill>
                <a:effectLst/>
                <a:latin typeface="Verdana" panose="020B0604030504040204" pitchFamily="34" charset="0"/>
              </a:rPr>
              <a:t> − The pre-order solution obtained is the Hamiltonian path of the travelling salesperson.</a:t>
            </a:r>
          </a:p>
        </p:txBody>
      </p:sp>
      <p:sp>
        <p:nvSpPr>
          <p:cNvPr id="7" name="TextBox 6">
            <a:extLst>
              <a:ext uri="{FF2B5EF4-FFF2-40B4-BE49-F238E27FC236}">
                <a16:creationId xmlns:a16="http://schemas.microsoft.com/office/drawing/2014/main" id="{3E5B6A0F-E3CD-84AE-A5E7-BD22C4B2F2C5}"/>
              </a:ext>
            </a:extLst>
          </p:cNvPr>
          <p:cNvSpPr txBox="1"/>
          <p:nvPr/>
        </p:nvSpPr>
        <p:spPr>
          <a:xfrm>
            <a:off x="3048000" y="2831294"/>
            <a:ext cx="6096000" cy="2031325"/>
          </a:xfrm>
          <a:prstGeom prst="rect">
            <a:avLst/>
          </a:prstGeom>
          <a:noFill/>
        </p:spPr>
        <p:txBody>
          <a:bodyPr wrap="square">
            <a:spAutoFit/>
          </a:bodyPr>
          <a:lstStyle/>
          <a:p>
            <a:r>
              <a:rPr lang="en-IN" b="0" i="0" dirty="0">
                <a:effectLst>
                  <a:outerShdw blurRad="38100" dist="38100" dir="2700000" algn="tl">
                    <a:srgbClr val="000000">
                      <a:alpha val="43137"/>
                    </a:srgbClr>
                  </a:outerShdw>
                </a:effectLst>
                <a:latin typeface="Courier New" panose="02070309020205020404" pitchFamily="49" charset="0"/>
              </a:rPr>
              <a:t>APPROX_TSP(G, c) </a:t>
            </a:r>
          </a:p>
          <a:p>
            <a:r>
              <a:rPr lang="en-IN" b="0" i="0" dirty="0">
                <a:effectLst>
                  <a:outerShdw blurRad="38100" dist="38100" dir="2700000" algn="tl">
                    <a:srgbClr val="000000">
                      <a:alpha val="43137"/>
                    </a:srgbClr>
                  </a:outerShdw>
                </a:effectLst>
                <a:latin typeface="Courier New" panose="02070309020205020404" pitchFamily="49" charset="0"/>
              </a:rPr>
              <a:t>r &lt;- root node of the minimum spanning tree T &lt;- </a:t>
            </a:r>
            <a:r>
              <a:rPr lang="en-IN" b="0" i="0" dirty="0" err="1">
                <a:effectLst>
                  <a:outerShdw blurRad="38100" dist="38100" dir="2700000" algn="tl">
                    <a:srgbClr val="000000">
                      <a:alpha val="43137"/>
                    </a:srgbClr>
                  </a:outerShdw>
                </a:effectLst>
                <a:latin typeface="Courier New" panose="02070309020205020404" pitchFamily="49" charset="0"/>
              </a:rPr>
              <a:t>MST_Prim</a:t>
            </a:r>
            <a:r>
              <a:rPr lang="en-IN" b="0" i="0" dirty="0">
                <a:effectLst>
                  <a:outerShdw blurRad="38100" dist="38100" dir="2700000" algn="tl">
                    <a:srgbClr val="000000">
                      <a:alpha val="43137"/>
                    </a:srgbClr>
                  </a:outerShdw>
                </a:effectLst>
                <a:latin typeface="Courier New" panose="02070309020205020404" pitchFamily="49" charset="0"/>
              </a:rPr>
              <a:t>(G, c, r) </a:t>
            </a:r>
          </a:p>
          <a:p>
            <a:r>
              <a:rPr lang="en-IN" b="0" i="0" dirty="0">
                <a:effectLst>
                  <a:outerShdw blurRad="38100" dist="38100" dir="2700000" algn="tl">
                    <a:srgbClr val="000000">
                      <a:alpha val="43137"/>
                    </a:srgbClr>
                  </a:outerShdw>
                </a:effectLst>
                <a:latin typeface="Courier New" panose="02070309020205020404" pitchFamily="49" charset="0"/>
              </a:rPr>
              <a:t>visited = {</a:t>
            </a:r>
            <a:r>
              <a:rPr lang="az-Cyrl-AZ" b="0" i="0" dirty="0">
                <a:effectLst>
                  <a:outerShdw blurRad="38100" dist="38100" dir="2700000" algn="tl">
                    <a:srgbClr val="000000">
                      <a:alpha val="43137"/>
                    </a:srgbClr>
                  </a:outerShdw>
                </a:effectLst>
                <a:latin typeface="Courier New" panose="02070309020205020404" pitchFamily="49" charset="0"/>
              </a:rPr>
              <a:t>ф} </a:t>
            </a:r>
            <a:endParaRPr lang="en-IN" b="0" i="0" dirty="0">
              <a:effectLst>
                <a:outerShdw blurRad="38100" dist="38100" dir="2700000" algn="tl">
                  <a:srgbClr val="000000">
                    <a:alpha val="43137"/>
                  </a:srgbClr>
                </a:outerShdw>
              </a:effectLst>
              <a:latin typeface="Courier New" panose="02070309020205020404" pitchFamily="49" charset="0"/>
            </a:endParaRPr>
          </a:p>
          <a:p>
            <a:r>
              <a:rPr lang="en-IN" b="0" i="0" dirty="0">
                <a:effectLst>
                  <a:outerShdw blurRad="38100" dist="38100" dir="2700000" algn="tl">
                    <a:srgbClr val="000000">
                      <a:alpha val="43137"/>
                    </a:srgbClr>
                  </a:outerShdw>
                </a:effectLst>
                <a:latin typeface="Courier New" panose="02070309020205020404" pitchFamily="49" charset="0"/>
              </a:rPr>
              <a:t>for i in range V: </a:t>
            </a:r>
          </a:p>
          <a:p>
            <a:r>
              <a:rPr lang="en-IN" b="0" i="0" dirty="0">
                <a:effectLst>
                  <a:outerShdw blurRad="38100" dist="38100" dir="2700000" algn="tl">
                    <a:srgbClr val="000000">
                      <a:alpha val="43137"/>
                    </a:srgbClr>
                  </a:outerShdw>
                </a:effectLst>
                <a:latin typeface="Courier New" panose="02070309020205020404" pitchFamily="49" charset="0"/>
              </a:rPr>
              <a:t>	H &lt;- </a:t>
            </a:r>
            <a:r>
              <a:rPr lang="en-IN" b="0" i="0" dirty="0" err="1">
                <a:effectLst>
                  <a:outerShdw blurRad="38100" dist="38100" dir="2700000" algn="tl">
                    <a:srgbClr val="000000">
                      <a:alpha val="43137"/>
                    </a:srgbClr>
                  </a:outerShdw>
                </a:effectLst>
                <a:latin typeface="Courier New" panose="02070309020205020404" pitchFamily="49" charset="0"/>
              </a:rPr>
              <a:t>Preorder_Traversal</a:t>
            </a:r>
            <a:r>
              <a:rPr lang="en-IN" b="0" i="0" dirty="0">
                <a:effectLst>
                  <a:outerShdw blurRad="38100" dist="38100" dir="2700000" algn="tl">
                    <a:srgbClr val="000000">
                      <a:alpha val="43137"/>
                    </a:srgbClr>
                  </a:outerShdw>
                </a:effectLst>
                <a:latin typeface="Courier New" panose="02070309020205020404" pitchFamily="49" charset="0"/>
              </a:rPr>
              <a:t>(G) </a:t>
            </a:r>
          </a:p>
          <a:p>
            <a:r>
              <a:rPr lang="en-IN" b="0" i="0" dirty="0">
                <a:effectLst>
                  <a:outerShdw blurRad="38100" dist="38100" dir="2700000" algn="tl">
                    <a:srgbClr val="000000">
                      <a:alpha val="43137"/>
                    </a:srgbClr>
                  </a:outerShdw>
                </a:effectLst>
                <a:latin typeface="Courier New" panose="02070309020205020404" pitchFamily="49" charset="0"/>
              </a:rPr>
              <a:t>	visited = {H}</a:t>
            </a:r>
            <a:endParaRPr lang="en-IN"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94432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97EA8ED-5981-A43E-09D8-A7C2CA7972A8}"/>
              </a:ext>
            </a:extLst>
          </p:cNvPr>
          <p:cNvSpPr txBox="1"/>
          <p:nvPr/>
        </p:nvSpPr>
        <p:spPr>
          <a:xfrm>
            <a:off x="766916" y="770301"/>
            <a:ext cx="10599174" cy="2585323"/>
          </a:xfrm>
          <a:prstGeom prst="rect">
            <a:avLst/>
          </a:prstGeom>
          <a:noFill/>
        </p:spPr>
        <p:txBody>
          <a:bodyPr wrap="square">
            <a:spAutoFit/>
          </a:bodyPr>
          <a:lstStyle/>
          <a:p>
            <a:r>
              <a:rPr lang="en-US" b="1" dirty="0">
                <a:effectLst>
                  <a:outerShdw blurRad="38100" dist="38100" dir="2700000" algn="tl">
                    <a:srgbClr val="000000">
                      <a:alpha val="43137"/>
                    </a:srgbClr>
                  </a:outerShdw>
                </a:effectLst>
              </a:rPr>
              <a:t>How is this algorithm 2-approximate? </a:t>
            </a:r>
          </a:p>
          <a:p>
            <a:endParaRPr lang="en-US" dirty="0"/>
          </a:p>
          <a:p>
            <a:r>
              <a:rPr lang="en-US" dirty="0"/>
              <a:t>The cost of the output produced by the above algorithm is never more than twice the cost of best possible output. Let us see how is this guaranteed by the above algorithm. </a:t>
            </a:r>
          </a:p>
          <a:p>
            <a:endParaRPr lang="en-US" dirty="0"/>
          </a:p>
          <a:p>
            <a:r>
              <a:rPr lang="en-US" dirty="0"/>
              <a:t>Let us define a term </a:t>
            </a:r>
            <a:r>
              <a:rPr lang="en-US" dirty="0">
                <a:effectLst>
                  <a:outerShdw blurRad="38100" dist="38100" dir="2700000" algn="tl">
                    <a:srgbClr val="000000">
                      <a:alpha val="43137"/>
                    </a:srgbClr>
                  </a:outerShdw>
                </a:effectLst>
              </a:rPr>
              <a:t>full walk </a:t>
            </a:r>
            <a:r>
              <a:rPr lang="en-US" dirty="0"/>
              <a:t>to understand this. </a:t>
            </a:r>
          </a:p>
          <a:p>
            <a:r>
              <a:rPr lang="en-US" dirty="0"/>
              <a:t>A full walk lists  all vertices when they are first visited in preorder, </a:t>
            </a:r>
          </a:p>
          <a:p>
            <a:r>
              <a:rPr lang="en-US" dirty="0"/>
              <a:t>it also lists vertices when they are returned after a subtree is visited in preorder. </a:t>
            </a:r>
          </a:p>
          <a:p>
            <a:r>
              <a:rPr lang="en-US" dirty="0"/>
              <a:t>The full walk of above tree would be 1-2-1-4-1-3-1. </a:t>
            </a:r>
            <a:endParaRPr lang="en-IN" dirty="0"/>
          </a:p>
        </p:txBody>
      </p:sp>
      <p:sp>
        <p:nvSpPr>
          <p:cNvPr id="5" name="TextBox 4">
            <a:extLst>
              <a:ext uri="{FF2B5EF4-FFF2-40B4-BE49-F238E27FC236}">
                <a16:creationId xmlns:a16="http://schemas.microsoft.com/office/drawing/2014/main" id="{9CE49EBF-EEB3-A193-3A6A-C073F60A38EA}"/>
              </a:ext>
            </a:extLst>
          </p:cNvPr>
          <p:cNvSpPr txBox="1"/>
          <p:nvPr/>
        </p:nvSpPr>
        <p:spPr>
          <a:xfrm>
            <a:off x="707922" y="3355624"/>
            <a:ext cx="10658168" cy="2308324"/>
          </a:xfrm>
          <a:prstGeom prst="rect">
            <a:avLst/>
          </a:prstGeom>
          <a:noFill/>
        </p:spPr>
        <p:txBody>
          <a:bodyPr wrap="square">
            <a:spAutoFit/>
          </a:bodyPr>
          <a:lstStyle/>
          <a:p>
            <a:pPr algn="l" fontAlgn="base">
              <a:buFont typeface="+mj-lt"/>
              <a:buAutoNum type="arabicPeriod"/>
            </a:pPr>
            <a:r>
              <a:rPr lang="en-US" b="0" i="0" dirty="0">
                <a:solidFill>
                  <a:srgbClr val="273239"/>
                </a:solidFill>
                <a:effectLst/>
              </a:rPr>
              <a:t>The cost of best possible Travelling Salesman tour is never less than the cost of MST. (The definition of </a:t>
            </a:r>
            <a:r>
              <a:rPr lang="en-US" b="0" i="0" u="sng" dirty="0">
                <a:solidFill>
                  <a:srgbClr val="273239"/>
                </a:solidFill>
                <a:effectLst/>
                <a:hlinkClick r:id="rId2"/>
              </a:rPr>
              <a:t>MST </a:t>
            </a:r>
            <a:r>
              <a:rPr lang="en-US" b="0" i="0" dirty="0">
                <a:solidFill>
                  <a:srgbClr val="273239"/>
                </a:solidFill>
                <a:effectLst/>
              </a:rPr>
              <a:t>says, it is a minimum cost tree that connects all vertices). </a:t>
            </a:r>
          </a:p>
          <a:p>
            <a:pPr algn="l" fontAlgn="base">
              <a:buFont typeface="+mj-lt"/>
              <a:buAutoNum type="arabicPeriod"/>
            </a:pPr>
            <a:r>
              <a:rPr lang="en-US" b="0" i="0" dirty="0">
                <a:solidFill>
                  <a:srgbClr val="273239"/>
                </a:solidFill>
                <a:effectLst/>
              </a:rPr>
              <a:t>The total cost of full walk is at most twice the cost of MST (Every edge of MST is visited at-most twice).</a:t>
            </a:r>
          </a:p>
          <a:p>
            <a:pPr algn="l" fontAlgn="base">
              <a:buFont typeface="+mj-lt"/>
              <a:buAutoNum type="arabicPeriod"/>
            </a:pPr>
            <a:r>
              <a:rPr lang="en-US" b="0" i="0" dirty="0">
                <a:solidFill>
                  <a:srgbClr val="273239"/>
                </a:solidFill>
                <a:effectLst/>
              </a:rPr>
              <a:t>The output of the above algorithm is less than the cost of full walk. </a:t>
            </a:r>
          </a:p>
          <a:p>
            <a:pPr algn="l" fontAlgn="base">
              <a:buFont typeface="+mj-lt"/>
              <a:buAutoNum type="arabicPeriod"/>
            </a:pPr>
            <a:r>
              <a:rPr lang="en-US" b="0" i="0" dirty="0">
                <a:solidFill>
                  <a:srgbClr val="273239"/>
                </a:solidFill>
                <a:effectLst/>
              </a:rPr>
              <a:t>In above algorithm, we print preorder walk as output. </a:t>
            </a:r>
          </a:p>
          <a:p>
            <a:pPr algn="l" fontAlgn="base">
              <a:buFont typeface="+mj-lt"/>
              <a:buAutoNum type="arabicPeriod"/>
            </a:pPr>
            <a:r>
              <a:rPr lang="en-US" b="0" i="0" dirty="0">
                <a:solidFill>
                  <a:srgbClr val="273239"/>
                </a:solidFill>
                <a:effectLst/>
              </a:rPr>
              <a:t>In preorder walk, two or more edges of full walk are replaced with a single edge. For example, 2-1 and 1-4 are replaced by 1 edge 2-4. </a:t>
            </a:r>
          </a:p>
          <a:p>
            <a:pPr algn="l" fontAlgn="base">
              <a:buFont typeface="+mj-lt"/>
              <a:buAutoNum type="arabicPeriod"/>
            </a:pPr>
            <a:r>
              <a:rPr lang="en-US" b="0" i="0" dirty="0">
                <a:solidFill>
                  <a:srgbClr val="273239"/>
                </a:solidFill>
                <a:effectLst/>
              </a:rPr>
              <a:t>So, if the graph follows triangle inequality, then this is always true. </a:t>
            </a:r>
          </a:p>
        </p:txBody>
      </p:sp>
      <p:sp>
        <p:nvSpPr>
          <p:cNvPr id="7" name="TextBox 6">
            <a:extLst>
              <a:ext uri="{FF2B5EF4-FFF2-40B4-BE49-F238E27FC236}">
                <a16:creationId xmlns:a16="http://schemas.microsoft.com/office/drawing/2014/main" id="{3A8EFEE9-B96B-3B1B-CE16-491622F3F611}"/>
              </a:ext>
            </a:extLst>
          </p:cNvPr>
          <p:cNvSpPr txBox="1"/>
          <p:nvPr/>
        </p:nvSpPr>
        <p:spPr>
          <a:xfrm>
            <a:off x="599767" y="5818527"/>
            <a:ext cx="11316929" cy="646331"/>
          </a:xfrm>
          <a:prstGeom prst="rect">
            <a:avLst/>
          </a:prstGeom>
          <a:noFill/>
        </p:spPr>
        <p:txBody>
          <a:bodyPr wrap="square">
            <a:spAutoFit/>
          </a:bodyPr>
          <a:lstStyle/>
          <a:p>
            <a:r>
              <a:rPr lang="en-US" i="1" dirty="0">
                <a:effectLst>
                  <a:outerShdw blurRad="38100" dist="38100" dir="2700000" algn="tl">
                    <a:srgbClr val="000000">
                      <a:alpha val="43137"/>
                    </a:srgbClr>
                  </a:outerShdw>
                </a:effectLst>
              </a:rPr>
              <a:t>From the above statements, we can conclude that the cost of output produced by the approximate algorithm is never more than twice the cost of best possible solution. </a:t>
            </a:r>
            <a:endParaRPr lang="en-IN" i="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598434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wipe(left)">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barn(inVertical)">
                                      <p:cBhvr>
                                        <p:cTn id="12" dur="500"/>
                                        <p:tgtEl>
                                          <p:spTgt spid="3">
                                            <p:txEl>
                                              <p:pRg st="4" end="4"/>
                                            </p:txEl>
                                          </p:spTgt>
                                        </p:tgtEl>
                                      </p:cBhvr>
                                    </p:animEffect>
                                  </p:childTnLst>
                                </p:cTn>
                              </p:par>
                            </p:childTnLst>
                          </p:cTn>
                        </p:par>
                        <p:par>
                          <p:cTn id="13" fill="hold">
                            <p:stCondLst>
                              <p:cond delay="500"/>
                            </p:stCondLst>
                            <p:childTnLst>
                              <p:par>
                                <p:cTn id="14" presetID="16" presetClass="entr" presetSubtype="21" fill="hold" nodeType="afterEffect">
                                  <p:stCondLst>
                                    <p:cond delay="0"/>
                                  </p:stCondLst>
                                  <p:childTnLst>
                                    <p:set>
                                      <p:cBhvr>
                                        <p:cTn id="15" dur="1" fill="hold">
                                          <p:stCondLst>
                                            <p:cond delay="0"/>
                                          </p:stCondLst>
                                        </p:cTn>
                                        <p:tgtEl>
                                          <p:spTgt spid="3">
                                            <p:txEl>
                                              <p:pRg st="5" end="5"/>
                                            </p:txEl>
                                          </p:spTgt>
                                        </p:tgtEl>
                                        <p:attrNameLst>
                                          <p:attrName>style.visibility</p:attrName>
                                        </p:attrNameLst>
                                      </p:cBhvr>
                                      <p:to>
                                        <p:strVal val="visible"/>
                                      </p:to>
                                    </p:set>
                                    <p:animEffect transition="in" filter="barn(inVertical)">
                                      <p:cBhvr>
                                        <p:cTn id="16" dur="500"/>
                                        <p:tgtEl>
                                          <p:spTgt spid="3">
                                            <p:txEl>
                                              <p:pRg st="5" end="5"/>
                                            </p:txEl>
                                          </p:spTgt>
                                        </p:tgtEl>
                                      </p:cBhvr>
                                    </p:animEffect>
                                  </p:childTnLst>
                                </p:cTn>
                              </p:par>
                            </p:childTnLst>
                          </p:cTn>
                        </p:par>
                        <p:par>
                          <p:cTn id="17" fill="hold">
                            <p:stCondLst>
                              <p:cond delay="1000"/>
                            </p:stCondLst>
                            <p:childTnLst>
                              <p:par>
                                <p:cTn id="18" presetID="16" presetClass="entr" presetSubtype="21" fill="hold" nodeType="afterEffect">
                                  <p:stCondLst>
                                    <p:cond delay="0"/>
                                  </p:stCondLst>
                                  <p:childTnLst>
                                    <p:set>
                                      <p:cBhvr>
                                        <p:cTn id="19" dur="1" fill="hold">
                                          <p:stCondLst>
                                            <p:cond delay="0"/>
                                          </p:stCondLst>
                                        </p:cTn>
                                        <p:tgtEl>
                                          <p:spTgt spid="3">
                                            <p:txEl>
                                              <p:pRg st="6" end="6"/>
                                            </p:txEl>
                                          </p:spTgt>
                                        </p:tgtEl>
                                        <p:attrNameLst>
                                          <p:attrName>style.visibility</p:attrName>
                                        </p:attrNameLst>
                                      </p:cBhvr>
                                      <p:to>
                                        <p:strVal val="visible"/>
                                      </p:to>
                                    </p:set>
                                    <p:animEffect transition="in" filter="barn(inVertical)">
                                      <p:cBhvr>
                                        <p:cTn id="20" dur="500"/>
                                        <p:tgtEl>
                                          <p:spTgt spid="3">
                                            <p:txEl>
                                              <p:pRg st="6" end="6"/>
                                            </p:txEl>
                                          </p:spTgt>
                                        </p:tgtEl>
                                      </p:cBhvr>
                                    </p:animEffect>
                                  </p:childTnLst>
                                </p:cTn>
                              </p:par>
                            </p:childTnLst>
                          </p:cTn>
                        </p:par>
                        <p:par>
                          <p:cTn id="21" fill="hold">
                            <p:stCondLst>
                              <p:cond delay="1500"/>
                            </p:stCondLst>
                            <p:childTnLst>
                              <p:par>
                                <p:cTn id="22" presetID="16" presetClass="entr" presetSubtype="21" fill="hold" nodeType="afterEffect">
                                  <p:stCondLst>
                                    <p:cond delay="0"/>
                                  </p:stCondLst>
                                  <p:childTnLst>
                                    <p:set>
                                      <p:cBhvr>
                                        <p:cTn id="23" dur="1" fill="hold">
                                          <p:stCondLst>
                                            <p:cond delay="0"/>
                                          </p:stCondLst>
                                        </p:cTn>
                                        <p:tgtEl>
                                          <p:spTgt spid="3">
                                            <p:txEl>
                                              <p:pRg st="7" end="7"/>
                                            </p:txEl>
                                          </p:spTgt>
                                        </p:tgtEl>
                                        <p:attrNameLst>
                                          <p:attrName>style.visibility</p:attrName>
                                        </p:attrNameLst>
                                      </p:cBhvr>
                                      <p:to>
                                        <p:strVal val="visible"/>
                                      </p:to>
                                    </p:set>
                                    <p:animEffect transition="in" filter="barn(inVertical)">
                                      <p:cBhvr>
                                        <p:cTn id="24" dur="500"/>
                                        <p:tgtEl>
                                          <p:spTgt spid="3">
                                            <p:txEl>
                                              <p:pRg st="7" end="7"/>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nodeType="clickEffect">
                                  <p:stCondLst>
                                    <p:cond delay="0"/>
                                  </p:stCondLst>
                                  <p:childTnLst>
                                    <p:set>
                                      <p:cBhvr>
                                        <p:cTn id="28" dur="1" fill="hold">
                                          <p:stCondLst>
                                            <p:cond delay="0"/>
                                          </p:stCondLst>
                                        </p:cTn>
                                        <p:tgtEl>
                                          <p:spTgt spid="5">
                                            <p:txEl>
                                              <p:pRg st="0" end="0"/>
                                            </p:txEl>
                                          </p:spTgt>
                                        </p:tgtEl>
                                        <p:attrNameLst>
                                          <p:attrName>style.visibility</p:attrName>
                                        </p:attrNameLst>
                                      </p:cBhvr>
                                      <p:to>
                                        <p:strVal val="visible"/>
                                      </p:to>
                                    </p:set>
                                    <p:animEffect transition="in" filter="dissolve">
                                      <p:cBhvr>
                                        <p:cTn id="29" dur="500"/>
                                        <p:tgtEl>
                                          <p:spTgt spid="5">
                                            <p:txEl>
                                              <p:pRg st="0" end="0"/>
                                            </p:txEl>
                                          </p:spTgt>
                                        </p:tgtEl>
                                      </p:cBhvr>
                                    </p:animEffect>
                                  </p:childTnLst>
                                </p:cTn>
                              </p:par>
                            </p:childTnLst>
                          </p:cTn>
                        </p:par>
                        <p:par>
                          <p:cTn id="30" fill="hold">
                            <p:stCondLst>
                              <p:cond delay="500"/>
                            </p:stCondLst>
                            <p:childTnLst>
                              <p:par>
                                <p:cTn id="31" presetID="9" presetClass="entr" presetSubtype="0" fill="hold" nodeType="afterEffect">
                                  <p:stCondLst>
                                    <p:cond delay="0"/>
                                  </p:stCondLst>
                                  <p:childTnLst>
                                    <p:set>
                                      <p:cBhvr>
                                        <p:cTn id="32" dur="1" fill="hold">
                                          <p:stCondLst>
                                            <p:cond delay="0"/>
                                          </p:stCondLst>
                                        </p:cTn>
                                        <p:tgtEl>
                                          <p:spTgt spid="5">
                                            <p:txEl>
                                              <p:pRg st="1" end="1"/>
                                            </p:txEl>
                                          </p:spTgt>
                                        </p:tgtEl>
                                        <p:attrNameLst>
                                          <p:attrName>style.visibility</p:attrName>
                                        </p:attrNameLst>
                                      </p:cBhvr>
                                      <p:to>
                                        <p:strVal val="visible"/>
                                      </p:to>
                                    </p:set>
                                    <p:animEffect transition="in" filter="dissolve">
                                      <p:cBhvr>
                                        <p:cTn id="33" dur="500"/>
                                        <p:tgtEl>
                                          <p:spTgt spid="5">
                                            <p:txEl>
                                              <p:pRg st="1" end="1"/>
                                            </p:txEl>
                                          </p:spTgt>
                                        </p:tgtEl>
                                      </p:cBhvr>
                                    </p:animEffect>
                                  </p:childTnLst>
                                </p:cTn>
                              </p:par>
                            </p:childTnLst>
                          </p:cTn>
                        </p:par>
                        <p:par>
                          <p:cTn id="34" fill="hold">
                            <p:stCondLst>
                              <p:cond delay="1000"/>
                            </p:stCondLst>
                            <p:childTnLst>
                              <p:par>
                                <p:cTn id="35" presetID="9" presetClass="entr" presetSubtype="0" fill="hold" nodeType="afterEffect">
                                  <p:stCondLst>
                                    <p:cond delay="0"/>
                                  </p:stCondLst>
                                  <p:childTnLst>
                                    <p:set>
                                      <p:cBhvr>
                                        <p:cTn id="36" dur="1" fill="hold">
                                          <p:stCondLst>
                                            <p:cond delay="0"/>
                                          </p:stCondLst>
                                        </p:cTn>
                                        <p:tgtEl>
                                          <p:spTgt spid="5">
                                            <p:txEl>
                                              <p:pRg st="2" end="2"/>
                                            </p:txEl>
                                          </p:spTgt>
                                        </p:tgtEl>
                                        <p:attrNameLst>
                                          <p:attrName>style.visibility</p:attrName>
                                        </p:attrNameLst>
                                      </p:cBhvr>
                                      <p:to>
                                        <p:strVal val="visible"/>
                                      </p:to>
                                    </p:set>
                                    <p:animEffect transition="in" filter="dissolve">
                                      <p:cBhvr>
                                        <p:cTn id="37" dur="500"/>
                                        <p:tgtEl>
                                          <p:spTgt spid="5">
                                            <p:txEl>
                                              <p:pRg st="2" end="2"/>
                                            </p:txEl>
                                          </p:spTgt>
                                        </p:tgtEl>
                                      </p:cBhvr>
                                    </p:animEffect>
                                  </p:childTnLst>
                                </p:cTn>
                              </p:par>
                            </p:childTnLst>
                          </p:cTn>
                        </p:par>
                        <p:par>
                          <p:cTn id="38" fill="hold">
                            <p:stCondLst>
                              <p:cond delay="1500"/>
                            </p:stCondLst>
                            <p:childTnLst>
                              <p:par>
                                <p:cTn id="39" presetID="9" presetClass="entr" presetSubtype="0" fill="hold" nodeType="afterEffect">
                                  <p:stCondLst>
                                    <p:cond delay="0"/>
                                  </p:stCondLst>
                                  <p:childTnLst>
                                    <p:set>
                                      <p:cBhvr>
                                        <p:cTn id="40" dur="1" fill="hold">
                                          <p:stCondLst>
                                            <p:cond delay="0"/>
                                          </p:stCondLst>
                                        </p:cTn>
                                        <p:tgtEl>
                                          <p:spTgt spid="5">
                                            <p:txEl>
                                              <p:pRg st="3" end="3"/>
                                            </p:txEl>
                                          </p:spTgt>
                                        </p:tgtEl>
                                        <p:attrNameLst>
                                          <p:attrName>style.visibility</p:attrName>
                                        </p:attrNameLst>
                                      </p:cBhvr>
                                      <p:to>
                                        <p:strVal val="visible"/>
                                      </p:to>
                                    </p:set>
                                    <p:animEffect transition="in" filter="dissolve">
                                      <p:cBhvr>
                                        <p:cTn id="41" dur="500"/>
                                        <p:tgtEl>
                                          <p:spTgt spid="5">
                                            <p:txEl>
                                              <p:pRg st="3" end="3"/>
                                            </p:txEl>
                                          </p:spTgt>
                                        </p:tgtEl>
                                      </p:cBhvr>
                                    </p:animEffect>
                                  </p:childTnLst>
                                </p:cTn>
                              </p:par>
                            </p:childTnLst>
                          </p:cTn>
                        </p:par>
                        <p:par>
                          <p:cTn id="42" fill="hold">
                            <p:stCondLst>
                              <p:cond delay="2000"/>
                            </p:stCondLst>
                            <p:childTnLst>
                              <p:par>
                                <p:cTn id="43" presetID="9" presetClass="entr" presetSubtype="0" fill="hold" nodeType="afterEffect">
                                  <p:stCondLst>
                                    <p:cond delay="0"/>
                                  </p:stCondLst>
                                  <p:childTnLst>
                                    <p:set>
                                      <p:cBhvr>
                                        <p:cTn id="44" dur="1" fill="hold">
                                          <p:stCondLst>
                                            <p:cond delay="0"/>
                                          </p:stCondLst>
                                        </p:cTn>
                                        <p:tgtEl>
                                          <p:spTgt spid="5">
                                            <p:txEl>
                                              <p:pRg st="4" end="4"/>
                                            </p:txEl>
                                          </p:spTgt>
                                        </p:tgtEl>
                                        <p:attrNameLst>
                                          <p:attrName>style.visibility</p:attrName>
                                        </p:attrNameLst>
                                      </p:cBhvr>
                                      <p:to>
                                        <p:strVal val="visible"/>
                                      </p:to>
                                    </p:set>
                                    <p:animEffect transition="in" filter="dissolve">
                                      <p:cBhvr>
                                        <p:cTn id="45" dur="500"/>
                                        <p:tgtEl>
                                          <p:spTgt spid="5">
                                            <p:txEl>
                                              <p:pRg st="4" end="4"/>
                                            </p:txEl>
                                          </p:spTgt>
                                        </p:tgtEl>
                                      </p:cBhvr>
                                    </p:animEffect>
                                  </p:childTnLst>
                                </p:cTn>
                              </p:par>
                            </p:childTnLst>
                          </p:cTn>
                        </p:par>
                        <p:par>
                          <p:cTn id="46" fill="hold">
                            <p:stCondLst>
                              <p:cond delay="2500"/>
                            </p:stCondLst>
                            <p:childTnLst>
                              <p:par>
                                <p:cTn id="47" presetID="9" presetClass="entr" presetSubtype="0" fill="hold" nodeType="afterEffect">
                                  <p:stCondLst>
                                    <p:cond delay="0"/>
                                  </p:stCondLst>
                                  <p:childTnLst>
                                    <p:set>
                                      <p:cBhvr>
                                        <p:cTn id="48" dur="1" fill="hold">
                                          <p:stCondLst>
                                            <p:cond delay="0"/>
                                          </p:stCondLst>
                                        </p:cTn>
                                        <p:tgtEl>
                                          <p:spTgt spid="5">
                                            <p:txEl>
                                              <p:pRg st="5" end="5"/>
                                            </p:txEl>
                                          </p:spTgt>
                                        </p:tgtEl>
                                        <p:attrNameLst>
                                          <p:attrName>style.visibility</p:attrName>
                                        </p:attrNameLst>
                                      </p:cBhvr>
                                      <p:to>
                                        <p:strVal val="visible"/>
                                      </p:to>
                                    </p:set>
                                    <p:animEffect transition="in" filter="dissolve">
                                      <p:cBhvr>
                                        <p:cTn id="49" dur="500"/>
                                        <p:tgtEl>
                                          <p:spTgt spid="5">
                                            <p:txEl>
                                              <p:pRg st="5" end="5"/>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8" fill="hold" nodeType="clickEffect">
                                  <p:stCondLst>
                                    <p:cond delay="0"/>
                                  </p:stCondLst>
                                  <p:childTnLst>
                                    <p:set>
                                      <p:cBhvr>
                                        <p:cTn id="53" dur="1" fill="hold">
                                          <p:stCondLst>
                                            <p:cond delay="0"/>
                                          </p:stCondLst>
                                        </p:cTn>
                                        <p:tgtEl>
                                          <p:spTgt spid="7">
                                            <p:txEl>
                                              <p:pRg st="0" end="0"/>
                                            </p:txEl>
                                          </p:spTgt>
                                        </p:tgtEl>
                                        <p:attrNameLst>
                                          <p:attrName>style.visibility</p:attrName>
                                        </p:attrNameLst>
                                      </p:cBhvr>
                                      <p:to>
                                        <p:strVal val="visible"/>
                                      </p:to>
                                    </p:set>
                                    <p:animEffect transition="in" filter="wipe(left)">
                                      <p:cBhvr>
                                        <p:cTn id="54"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 name="TextBox 2">
            <a:extLst>
              <a:ext uri="{FF2B5EF4-FFF2-40B4-BE49-F238E27FC236}">
                <a16:creationId xmlns:a16="http://schemas.microsoft.com/office/drawing/2014/main" id="{8A45FBF3-E369-1981-4DCE-0EBFAB234F1D}"/>
              </a:ext>
            </a:extLst>
          </p:cNvPr>
          <p:cNvSpPr txBox="1"/>
          <p:nvPr/>
        </p:nvSpPr>
        <p:spPr>
          <a:xfrm>
            <a:off x="660041" y="2767106"/>
            <a:ext cx="2880828" cy="3071906"/>
          </a:xfrm>
          <a:prstGeom prst="rect">
            <a:avLst/>
          </a:prstGeom>
        </p:spPr>
        <p:txBody>
          <a:bodyPr vert="horz" lIns="91440" tIns="45720" rIns="91440" bIns="45720" rtlCol="0" anchor="t">
            <a:normAutofit/>
          </a:bodyPr>
          <a:lstStyle/>
          <a:p>
            <a:pPr>
              <a:lnSpc>
                <a:spcPct val="90000"/>
              </a:lnSpc>
              <a:spcBef>
                <a:spcPct val="0"/>
              </a:spcBef>
              <a:spcAft>
                <a:spcPts val="600"/>
              </a:spcAft>
            </a:pPr>
            <a:r>
              <a:rPr lang="en-US" sz="2200" b="0" i="0" kern="1200" dirty="0">
                <a:solidFill>
                  <a:srgbClr val="FFFFFF"/>
                </a:solidFill>
                <a:effectLst/>
                <a:latin typeface="+mj-lt"/>
                <a:ea typeface="+mj-ea"/>
                <a:cs typeface="+mj-cs"/>
              </a:rPr>
              <a:t>Figure  shows the algorithm on a simple five-city instance. </a:t>
            </a:r>
          </a:p>
          <a:p>
            <a:pPr>
              <a:lnSpc>
                <a:spcPct val="90000"/>
              </a:lnSpc>
              <a:spcBef>
                <a:spcPct val="0"/>
              </a:spcBef>
              <a:spcAft>
                <a:spcPts val="600"/>
              </a:spcAft>
            </a:pPr>
            <a:r>
              <a:rPr lang="en-US" sz="2200" kern="1200" dirty="0">
                <a:solidFill>
                  <a:srgbClr val="FFFFFF"/>
                </a:solidFill>
                <a:latin typeface="+mj-lt"/>
                <a:ea typeface="+mj-ea"/>
                <a:cs typeface="+mj-cs"/>
              </a:rPr>
              <a:t>A</a:t>
            </a:r>
            <a:r>
              <a:rPr lang="en-US" sz="2200" b="0" i="0" kern="1200" dirty="0">
                <a:solidFill>
                  <a:srgbClr val="FFFFFF"/>
                </a:solidFill>
                <a:effectLst/>
                <a:latin typeface="+mj-lt"/>
                <a:ea typeface="+mj-ea"/>
                <a:cs typeface="+mj-cs"/>
              </a:rPr>
              <a:t> step-by-step explanation of the algorithm is as follows:</a:t>
            </a:r>
          </a:p>
          <a:p>
            <a:pPr>
              <a:lnSpc>
                <a:spcPct val="90000"/>
              </a:lnSpc>
              <a:spcBef>
                <a:spcPct val="0"/>
              </a:spcBef>
              <a:spcAft>
                <a:spcPts val="600"/>
              </a:spcAft>
            </a:pPr>
            <a:br>
              <a:rPr lang="en-US" sz="2200" kern="1200" dirty="0">
                <a:solidFill>
                  <a:srgbClr val="FFFFFF"/>
                </a:solidFill>
                <a:latin typeface="+mj-lt"/>
                <a:ea typeface="+mj-ea"/>
                <a:cs typeface="+mj-cs"/>
              </a:rPr>
            </a:br>
            <a:endParaRPr lang="en-US" sz="2200" kern="1200" dirty="0">
              <a:solidFill>
                <a:srgbClr val="FFFFFF"/>
              </a:solidFill>
              <a:latin typeface="+mj-lt"/>
              <a:ea typeface="+mj-ea"/>
              <a:cs typeface="+mj-cs"/>
            </a:endParaRPr>
          </a:p>
        </p:txBody>
      </p:sp>
      <p:pic>
        <p:nvPicPr>
          <p:cNvPr id="4" name="Picture 3">
            <a:extLst>
              <a:ext uri="{FF2B5EF4-FFF2-40B4-BE49-F238E27FC236}">
                <a16:creationId xmlns:a16="http://schemas.microsoft.com/office/drawing/2014/main" id="{DCB0C136-621A-B9C3-AA3B-682C256B1C23}"/>
              </a:ext>
            </a:extLst>
          </p:cNvPr>
          <p:cNvPicPr>
            <a:picLocks noChangeAspect="1"/>
          </p:cNvPicPr>
          <p:nvPr/>
        </p:nvPicPr>
        <p:blipFill>
          <a:blip r:embed="rId2"/>
          <a:stretch>
            <a:fillRect/>
          </a:stretch>
        </p:blipFill>
        <p:spPr>
          <a:xfrm>
            <a:off x="6012429" y="467208"/>
            <a:ext cx="4205745" cy="5923584"/>
          </a:xfrm>
          <a:prstGeom prst="rect">
            <a:avLst/>
          </a:prstGeom>
        </p:spPr>
      </p:pic>
    </p:spTree>
    <p:extLst>
      <p:ext uri="{BB962C8B-B14F-4D97-AF65-F5344CB8AC3E}">
        <p14:creationId xmlns:p14="http://schemas.microsoft.com/office/powerpoint/2010/main" val="185727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anim calcmode="lin" valueType="num">
                                      <p:cBhvr>
                                        <p:cTn id="13"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53" presetClass="entr" presetSubtype="16" fill="hold" nodeType="after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p:cTn id="18" dur="500" fill="hold"/>
                                        <p:tgtEl>
                                          <p:spTgt spid="4"/>
                                        </p:tgtEl>
                                        <p:attrNameLst>
                                          <p:attrName>ppt_w</p:attrName>
                                        </p:attrNameLst>
                                      </p:cBhvr>
                                      <p:tavLst>
                                        <p:tav tm="0">
                                          <p:val>
                                            <p:fltVal val="0"/>
                                          </p:val>
                                        </p:tav>
                                        <p:tav tm="100000">
                                          <p:val>
                                            <p:strVal val="#ppt_w"/>
                                          </p:val>
                                        </p:tav>
                                      </p:tavLst>
                                    </p:anim>
                                    <p:anim calcmode="lin" valueType="num">
                                      <p:cBhvr>
                                        <p:cTn id="19" dur="500" fill="hold"/>
                                        <p:tgtEl>
                                          <p:spTgt spid="4"/>
                                        </p:tgtEl>
                                        <p:attrNameLst>
                                          <p:attrName>ppt_h</p:attrName>
                                        </p:attrNameLst>
                                      </p:cBhvr>
                                      <p:tavLst>
                                        <p:tav tm="0">
                                          <p:val>
                                            <p:fltVal val="0"/>
                                          </p:val>
                                        </p:tav>
                                        <p:tav tm="100000">
                                          <p:val>
                                            <p:strVal val="#ppt_h"/>
                                          </p:val>
                                        </p:tav>
                                      </p:tavLst>
                                    </p:anim>
                                    <p:animEffect transition="in" filter="fade">
                                      <p:cBhvr>
                                        <p:cTn id="2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FCC9405-12D6-261F-2AC8-A84EAE9F15E5}"/>
              </a:ext>
            </a:extLst>
          </p:cNvPr>
          <p:cNvSpPr txBox="1"/>
          <p:nvPr/>
        </p:nvSpPr>
        <p:spPr>
          <a:xfrm>
            <a:off x="501444" y="812290"/>
            <a:ext cx="10245213" cy="2585323"/>
          </a:xfrm>
          <a:prstGeom prst="rect">
            <a:avLst/>
          </a:prstGeom>
          <a:noFill/>
        </p:spPr>
        <p:txBody>
          <a:bodyPr wrap="square">
            <a:spAutoFit/>
          </a:bodyPr>
          <a:lstStyle/>
          <a:p>
            <a:r>
              <a:rPr lang="en-US" dirty="0"/>
              <a:t>A spanning tree of an undirected graph is a subgraph that is a tree </a:t>
            </a:r>
          </a:p>
          <a:p>
            <a:r>
              <a:rPr lang="en-US" dirty="0"/>
              <a:t>and includes all of the nodes. </a:t>
            </a:r>
          </a:p>
          <a:p>
            <a:endParaRPr lang="en-US" dirty="0"/>
          </a:p>
          <a:p>
            <a:r>
              <a:rPr lang="en-US" dirty="0"/>
              <a:t>A minimum spanning tree of a weighted graph is a spanning tree for which the total edge cost is minimized. There are several polynomial-time algorithms for finding a minimum spanning tree, e.g., Prim’s algorithm, Kruskal’s algorithm, and the reverse-delete algorithm. </a:t>
            </a:r>
          </a:p>
          <a:p>
            <a:endParaRPr lang="en-US" dirty="0"/>
          </a:p>
          <a:p>
            <a:r>
              <a:rPr lang="en-US" dirty="0"/>
              <a:t>Figure a shows a minimum spanning tree T</a:t>
            </a:r>
          </a:p>
          <a:p>
            <a:r>
              <a:rPr lang="en-US" dirty="0"/>
              <a:t>.</a:t>
            </a:r>
            <a:endParaRPr lang="en-IN" dirty="0"/>
          </a:p>
        </p:txBody>
      </p:sp>
      <p:sp>
        <p:nvSpPr>
          <p:cNvPr id="5" name="TextBox 4">
            <a:extLst>
              <a:ext uri="{FF2B5EF4-FFF2-40B4-BE49-F238E27FC236}">
                <a16:creationId xmlns:a16="http://schemas.microsoft.com/office/drawing/2014/main" id="{EB93ABC9-C36D-9420-68BF-E1C10A046342}"/>
              </a:ext>
            </a:extLst>
          </p:cNvPr>
          <p:cNvSpPr txBox="1"/>
          <p:nvPr/>
        </p:nvSpPr>
        <p:spPr>
          <a:xfrm>
            <a:off x="501444" y="3292562"/>
            <a:ext cx="11454582" cy="646331"/>
          </a:xfrm>
          <a:prstGeom prst="rect">
            <a:avLst/>
          </a:prstGeom>
          <a:noFill/>
        </p:spPr>
        <p:txBody>
          <a:bodyPr wrap="square">
            <a:spAutoFit/>
          </a:bodyPr>
          <a:lstStyle/>
          <a:p>
            <a:r>
              <a:rPr lang="en-US" b="0" i="0" dirty="0">
                <a:solidFill>
                  <a:srgbClr val="000000"/>
                </a:solidFill>
                <a:effectLst/>
              </a:rPr>
              <a:t>Next, each edge in the minimum spanning tree is replaced by two copies of itself, as shown in Figure b. The resulting (multi)graph is Eulerian. A graph is said to be </a:t>
            </a:r>
            <a:r>
              <a:rPr lang="en-US" b="0" i="0" u="none" strike="noStrike" dirty="0">
                <a:solidFill>
                  <a:srgbClr val="0366D6"/>
                </a:solidFill>
                <a:effectLst/>
                <a:hlinkClick r:id="rId2"/>
              </a:rPr>
              <a:t>Eulerian</a:t>
            </a:r>
            <a:r>
              <a:rPr lang="en-US" b="0" i="0" dirty="0">
                <a:solidFill>
                  <a:srgbClr val="000000"/>
                </a:solidFill>
                <a:effectLst/>
              </a:rPr>
              <a:t> if there exists a tour that visits every edge exactly once.</a:t>
            </a:r>
            <a:endParaRPr lang="en-IN" dirty="0"/>
          </a:p>
        </p:txBody>
      </p:sp>
      <p:sp>
        <p:nvSpPr>
          <p:cNvPr id="8" name="TextBox 7">
            <a:extLst>
              <a:ext uri="{FF2B5EF4-FFF2-40B4-BE49-F238E27FC236}">
                <a16:creationId xmlns:a16="http://schemas.microsoft.com/office/drawing/2014/main" id="{B5C96942-8F78-357E-B38A-CA2C6532F081}"/>
              </a:ext>
            </a:extLst>
          </p:cNvPr>
          <p:cNvSpPr txBox="1"/>
          <p:nvPr/>
        </p:nvSpPr>
        <p:spPr>
          <a:xfrm>
            <a:off x="501444" y="4283925"/>
            <a:ext cx="10943303" cy="2308324"/>
          </a:xfrm>
          <a:prstGeom prst="rect">
            <a:avLst/>
          </a:prstGeom>
          <a:noFill/>
        </p:spPr>
        <p:txBody>
          <a:bodyPr wrap="square">
            <a:spAutoFit/>
          </a:bodyPr>
          <a:lstStyle/>
          <a:p>
            <a:r>
              <a:rPr lang="en-US" dirty="0"/>
              <a:t>A graph is Eulerian if and only if it is connected and each node has an even degree. </a:t>
            </a:r>
          </a:p>
          <a:p>
            <a:endParaRPr lang="en-US" dirty="0"/>
          </a:p>
          <a:p>
            <a:r>
              <a:rPr lang="en-US" dirty="0"/>
              <a:t>Given a Eulerian graph, it is easy to construct a traversal of the edges. </a:t>
            </a:r>
          </a:p>
          <a:p>
            <a:r>
              <a:rPr lang="en-US" dirty="0"/>
              <a:t>For example, a possible Eulerian tour in Figure b is 1–3–2–3–4–5–4–3–1. </a:t>
            </a:r>
          </a:p>
          <a:p>
            <a:endParaRPr lang="en-US" dirty="0"/>
          </a:p>
          <a:p>
            <a:r>
              <a:rPr lang="en-US" dirty="0"/>
              <a:t>Moreover, since the edges are duplicated from the minimum spanning tree, the Eulerian tour has cost at most 2,OPT</a:t>
            </a:r>
          </a:p>
          <a:p>
            <a:r>
              <a:rPr lang="en-US" dirty="0"/>
              <a:t>.</a:t>
            </a:r>
            <a:endParaRPr lang="en-IN" dirty="0"/>
          </a:p>
        </p:txBody>
      </p:sp>
      <p:sp>
        <p:nvSpPr>
          <p:cNvPr id="9" name="Rectangle 8">
            <a:extLst>
              <a:ext uri="{FF2B5EF4-FFF2-40B4-BE49-F238E27FC236}">
                <a16:creationId xmlns:a16="http://schemas.microsoft.com/office/drawing/2014/main" id="{68F23C3F-584A-3261-DED7-47739D26F36F}"/>
              </a:ext>
            </a:extLst>
          </p:cNvPr>
          <p:cNvSpPr/>
          <p:nvPr/>
        </p:nvSpPr>
        <p:spPr>
          <a:xfrm>
            <a:off x="501444" y="4491"/>
            <a:ext cx="1752659" cy="646331"/>
          </a:xfrm>
          <a:prstGeom prst="rect">
            <a:avLst/>
          </a:prstGeom>
          <a:noFill/>
        </p:spPr>
        <p:txBody>
          <a:bodyPr wrap="none" lIns="91440" tIns="45720" rIns="91440" bIns="45720">
            <a:spAutoFit/>
          </a:bodyPr>
          <a:lstStyle/>
          <a:p>
            <a:pPr algn="ctr"/>
            <a:r>
              <a:rPr lang="en-US" sz="36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Analysis</a:t>
            </a:r>
          </a:p>
        </p:txBody>
      </p:sp>
    </p:spTree>
    <p:extLst>
      <p:ext uri="{BB962C8B-B14F-4D97-AF65-F5344CB8AC3E}">
        <p14:creationId xmlns:p14="http://schemas.microsoft.com/office/powerpoint/2010/main" val="2706949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arn(inVertical)">
                                      <p:cBhvr>
                                        <p:cTn id="10" dur="500"/>
                                        <p:tgtEl>
                                          <p:spTgt spid="3">
                                            <p:txEl>
                                              <p:pRg st="1" end="1"/>
                                            </p:txEl>
                                          </p:spTgt>
                                        </p:tgtEl>
                                      </p:cBhvr>
                                    </p:animEffect>
                                  </p:childTnLst>
                                </p:cTn>
                              </p:par>
                            </p:childTnLst>
                          </p:cTn>
                        </p:par>
                        <p:par>
                          <p:cTn id="11" fill="hold">
                            <p:stCondLst>
                              <p:cond delay="500"/>
                            </p:stCondLst>
                            <p:childTnLst>
                              <p:par>
                                <p:cTn id="12" presetID="16" presetClass="entr" presetSubtype="21" fill="hold" nodeType="afterEffect">
                                  <p:stCondLst>
                                    <p:cond delay="0"/>
                                  </p:stCondLst>
                                  <p:childTnLst>
                                    <p:set>
                                      <p:cBhvr>
                                        <p:cTn id="13" dur="1" fill="hold">
                                          <p:stCondLst>
                                            <p:cond delay="0"/>
                                          </p:stCondLst>
                                        </p:cTn>
                                        <p:tgtEl>
                                          <p:spTgt spid="3">
                                            <p:txEl>
                                              <p:pRg st="3" end="3"/>
                                            </p:txEl>
                                          </p:spTgt>
                                        </p:tgtEl>
                                        <p:attrNameLst>
                                          <p:attrName>style.visibility</p:attrName>
                                        </p:attrNameLst>
                                      </p:cBhvr>
                                      <p:to>
                                        <p:strVal val="visible"/>
                                      </p:to>
                                    </p:set>
                                    <p:animEffect transition="in" filter="barn(inVertical)">
                                      <p:cBhvr>
                                        <p:cTn id="14" dur="500"/>
                                        <p:tgtEl>
                                          <p:spTgt spid="3">
                                            <p:txEl>
                                              <p:pRg st="3" end="3"/>
                                            </p:txEl>
                                          </p:spTgt>
                                        </p:tgtEl>
                                      </p:cBhvr>
                                    </p:animEffect>
                                  </p:childTnLst>
                                </p:cTn>
                              </p:par>
                            </p:childTnLst>
                          </p:cTn>
                        </p:par>
                        <p:par>
                          <p:cTn id="15" fill="hold">
                            <p:stCondLst>
                              <p:cond delay="1000"/>
                            </p:stCondLst>
                            <p:childTnLst>
                              <p:par>
                                <p:cTn id="16" presetID="16" presetClass="entr" presetSubtype="21" fill="hold" nodeType="afterEffect">
                                  <p:stCondLst>
                                    <p:cond delay="0"/>
                                  </p:stCondLst>
                                  <p:childTnLst>
                                    <p:set>
                                      <p:cBhvr>
                                        <p:cTn id="17" dur="1" fill="hold">
                                          <p:stCondLst>
                                            <p:cond delay="0"/>
                                          </p:stCondLst>
                                        </p:cTn>
                                        <p:tgtEl>
                                          <p:spTgt spid="3">
                                            <p:txEl>
                                              <p:pRg st="5" end="5"/>
                                            </p:txEl>
                                          </p:spTgt>
                                        </p:tgtEl>
                                        <p:attrNameLst>
                                          <p:attrName>style.visibility</p:attrName>
                                        </p:attrNameLst>
                                      </p:cBhvr>
                                      <p:to>
                                        <p:strVal val="visible"/>
                                      </p:to>
                                    </p:set>
                                    <p:animEffect transition="in" filter="barn(inVertical)">
                                      <p:cBhvr>
                                        <p:cTn id="18" dur="500"/>
                                        <p:tgtEl>
                                          <p:spTgt spid="3">
                                            <p:txEl>
                                              <p:pRg st="5" end="5"/>
                                            </p:txEl>
                                          </p:spTgt>
                                        </p:tgtEl>
                                      </p:cBhvr>
                                    </p:animEffect>
                                  </p:childTnLst>
                                </p:cTn>
                              </p:par>
                            </p:childTnLst>
                          </p:cTn>
                        </p:par>
                        <p:par>
                          <p:cTn id="19" fill="hold">
                            <p:stCondLst>
                              <p:cond delay="1500"/>
                            </p:stCondLst>
                            <p:childTnLst>
                              <p:par>
                                <p:cTn id="20" presetID="16" presetClass="entr" presetSubtype="21" fill="hold" nodeType="after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barn(inVertical)">
                                      <p:cBhvr>
                                        <p:cTn id="22" dur="500"/>
                                        <p:tgtEl>
                                          <p:spTgt spid="3">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nodeType="clickEffect">
                                  <p:stCondLst>
                                    <p:cond delay="0"/>
                                  </p:stCondLst>
                                  <p:childTnLst>
                                    <p:set>
                                      <p:cBhvr>
                                        <p:cTn id="2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27" dur="500"/>
                                        <p:tgtEl>
                                          <p:spTgt spid="5">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nodeType="clickEffect">
                                  <p:stCondLst>
                                    <p:cond delay="0"/>
                                  </p:stCondLst>
                                  <p:childTnLst>
                                    <p:set>
                                      <p:cBhvr>
                                        <p:cTn id="31" dur="1" fill="hold">
                                          <p:stCondLst>
                                            <p:cond delay="0"/>
                                          </p:stCondLst>
                                        </p:cTn>
                                        <p:tgtEl>
                                          <p:spTgt spid="8">
                                            <p:txEl>
                                              <p:pRg st="0" end="0"/>
                                            </p:txEl>
                                          </p:spTgt>
                                        </p:tgtEl>
                                        <p:attrNameLst>
                                          <p:attrName>style.visibility</p:attrName>
                                        </p:attrNameLst>
                                      </p:cBhvr>
                                      <p:to>
                                        <p:strVal val="visible"/>
                                      </p:to>
                                    </p:set>
                                    <p:animEffect transition="in" filter="barn(inVertical)">
                                      <p:cBhvr>
                                        <p:cTn id="32" dur="500"/>
                                        <p:tgtEl>
                                          <p:spTgt spid="8">
                                            <p:txEl>
                                              <p:pRg st="0" end="0"/>
                                            </p:txEl>
                                          </p:spTgt>
                                        </p:tgtEl>
                                      </p:cBhvr>
                                    </p:animEffect>
                                  </p:childTnLst>
                                </p:cTn>
                              </p:par>
                            </p:childTnLst>
                          </p:cTn>
                        </p:par>
                        <p:par>
                          <p:cTn id="33" fill="hold">
                            <p:stCondLst>
                              <p:cond delay="500"/>
                            </p:stCondLst>
                            <p:childTnLst>
                              <p:par>
                                <p:cTn id="34" presetID="16" presetClass="entr" presetSubtype="21" fill="hold" nodeType="afterEffect">
                                  <p:stCondLst>
                                    <p:cond delay="0"/>
                                  </p:stCondLst>
                                  <p:childTnLst>
                                    <p:set>
                                      <p:cBhvr>
                                        <p:cTn id="35" dur="1" fill="hold">
                                          <p:stCondLst>
                                            <p:cond delay="0"/>
                                          </p:stCondLst>
                                        </p:cTn>
                                        <p:tgtEl>
                                          <p:spTgt spid="8">
                                            <p:txEl>
                                              <p:pRg st="2" end="2"/>
                                            </p:txEl>
                                          </p:spTgt>
                                        </p:tgtEl>
                                        <p:attrNameLst>
                                          <p:attrName>style.visibility</p:attrName>
                                        </p:attrNameLst>
                                      </p:cBhvr>
                                      <p:to>
                                        <p:strVal val="visible"/>
                                      </p:to>
                                    </p:set>
                                    <p:animEffect transition="in" filter="barn(inVertical)">
                                      <p:cBhvr>
                                        <p:cTn id="36" dur="1000"/>
                                        <p:tgtEl>
                                          <p:spTgt spid="8">
                                            <p:txEl>
                                              <p:pRg st="2" end="2"/>
                                            </p:txEl>
                                          </p:spTgt>
                                        </p:tgtEl>
                                      </p:cBhvr>
                                    </p:animEffect>
                                  </p:childTnLst>
                                </p:cTn>
                              </p:par>
                            </p:childTnLst>
                          </p:cTn>
                        </p:par>
                        <p:par>
                          <p:cTn id="37" fill="hold">
                            <p:stCondLst>
                              <p:cond delay="1500"/>
                            </p:stCondLst>
                            <p:childTnLst>
                              <p:par>
                                <p:cTn id="38" presetID="16" presetClass="entr" presetSubtype="21" fill="hold" nodeType="afterEffect">
                                  <p:stCondLst>
                                    <p:cond delay="0"/>
                                  </p:stCondLst>
                                  <p:childTnLst>
                                    <p:set>
                                      <p:cBhvr>
                                        <p:cTn id="39" dur="1" fill="hold">
                                          <p:stCondLst>
                                            <p:cond delay="0"/>
                                          </p:stCondLst>
                                        </p:cTn>
                                        <p:tgtEl>
                                          <p:spTgt spid="8">
                                            <p:txEl>
                                              <p:pRg st="3" end="3"/>
                                            </p:txEl>
                                          </p:spTgt>
                                        </p:tgtEl>
                                        <p:attrNameLst>
                                          <p:attrName>style.visibility</p:attrName>
                                        </p:attrNameLst>
                                      </p:cBhvr>
                                      <p:to>
                                        <p:strVal val="visible"/>
                                      </p:to>
                                    </p:set>
                                    <p:animEffect transition="in" filter="barn(inVertical)">
                                      <p:cBhvr>
                                        <p:cTn id="40" dur="1000"/>
                                        <p:tgtEl>
                                          <p:spTgt spid="8">
                                            <p:txEl>
                                              <p:pRg st="3" end="3"/>
                                            </p:txEl>
                                          </p:spTgt>
                                        </p:tgtEl>
                                      </p:cBhvr>
                                    </p:animEffect>
                                  </p:childTnLst>
                                </p:cTn>
                              </p:par>
                            </p:childTnLst>
                          </p:cTn>
                        </p:par>
                        <p:par>
                          <p:cTn id="41" fill="hold">
                            <p:stCondLst>
                              <p:cond delay="2500"/>
                            </p:stCondLst>
                            <p:childTnLst>
                              <p:par>
                                <p:cTn id="42" presetID="16" presetClass="entr" presetSubtype="21" fill="hold" nodeType="afterEffect">
                                  <p:stCondLst>
                                    <p:cond delay="0"/>
                                  </p:stCondLst>
                                  <p:childTnLst>
                                    <p:set>
                                      <p:cBhvr>
                                        <p:cTn id="43" dur="1" fill="hold">
                                          <p:stCondLst>
                                            <p:cond delay="0"/>
                                          </p:stCondLst>
                                        </p:cTn>
                                        <p:tgtEl>
                                          <p:spTgt spid="8">
                                            <p:txEl>
                                              <p:pRg st="5" end="5"/>
                                            </p:txEl>
                                          </p:spTgt>
                                        </p:tgtEl>
                                        <p:attrNameLst>
                                          <p:attrName>style.visibility</p:attrName>
                                        </p:attrNameLst>
                                      </p:cBhvr>
                                      <p:to>
                                        <p:strVal val="visible"/>
                                      </p:to>
                                    </p:set>
                                    <p:animEffect transition="in" filter="barn(inVertical)">
                                      <p:cBhvr>
                                        <p:cTn id="44" dur="1000"/>
                                        <p:tgtEl>
                                          <p:spTgt spid="8">
                                            <p:txEl>
                                              <p:pRg st="5" end="5"/>
                                            </p:txEl>
                                          </p:spTgt>
                                        </p:tgtEl>
                                      </p:cBhvr>
                                    </p:animEffect>
                                  </p:childTnLst>
                                </p:cTn>
                              </p:par>
                            </p:childTnLst>
                          </p:cTn>
                        </p:par>
                        <p:par>
                          <p:cTn id="45" fill="hold">
                            <p:stCondLst>
                              <p:cond delay="3500"/>
                            </p:stCondLst>
                            <p:childTnLst>
                              <p:par>
                                <p:cTn id="46" presetID="16" presetClass="entr" presetSubtype="21" fill="hold" nodeType="afterEffect">
                                  <p:stCondLst>
                                    <p:cond delay="0"/>
                                  </p:stCondLst>
                                  <p:childTnLst>
                                    <p:set>
                                      <p:cBhvr>
                                        <p:cTn id="47" dur="1" fill="hold">
                                          <p:stCondLst>
                                            <p:cond delay="0"/>
                                          </p:stCondLst>
                                        </p:cTn>
                                        <p:tgtEl>
                                          <p:spTgt spid="8">
                                            <p:txEl>
                                              <p:pRg st="6" end="6"/>
                                            </p:txEl>
                                          </p:spTgt>
                                        </p:tgtEl>
                                        <p:attrNameLst>
                                          <p:attrName>style.visibility</p:attrName>
                                        </p:attrNameLst>
                                      </p:cBhvr>
                                      <p:to>
                                        <p:strVal val="visible"/>
                                      </p:to>
                                    </p:set>
                                    <p:animEffect transition="in" filter="barn(inVertical)">
                                      <p:cBhvr>
                                        <p:cTn id="48" dur="1000"/>
                                        <p:tgtEl>
                                          <p:spTgt spid="8">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2D49F74-3CB6-046E-1605-31CF62DABC36}"/>
              </a:ext>
            </a:extLst>
          </p:cNvPr>
          <p:cNvSpPr txBox="1"/>
          <p:nvPr/>
        </p:nvSpPr>
        <p:spPr>
          <a:xfrm>
            <a:off x="511277" y="1142402"/>
            <a:ext cx="10589342" cy="2585323"/>
          </a:xfrm>
          <a:prstGeom prst="rect">
            <a:avLst/>
          </a:prstGeom>
          <a:noFill/>
        </p:spPr>
        <p:txBody>
          <a:bodyPr wrap="square">
            <a:spAutoFit/>
          </a:bodyPr>
          <a:lstStyle/>
          <a:p>
            <a:pPr algn="just"/>
            <a:r>
              <a:rPr lang="en-US" dirty="0"/>
              <a:t>Finally, given the Eulerian tour, we remove all but the first occurrence of each node in the sequence; </a:t>
            </a:r>
          </a:p>
          <a:p>
            <a:pPr algn="just"/>
            <a:r>
              <a:rPr lang="en-US" dirty="0"/>
              <a:t>this step is called shortcutting. </a:t>
            </a:r>
          </a:p>
          <a:p>
            <a:pPr algn="just"/>
            <a:endParaRPr lang="en-US" dirty="0"/>
          </a:p>
          <a:p>
            <a:pPr algn="just"/>
            <a:r>
              <a:rPr lang="en-US" dirty="0"/>
              <a:t>By the triangle inequality, the cost of the shortcut tour is at most the cost of the Eulerian tour, which is not greater than 2,OPT</a:t>
            </a:r>
          </a:p>
          <a:p>
            <a:pPr algn="just"/>
            <a:r>
              <a:rPr lang="en-US" dirty="0"/>
              <a:t>.In Figure c, the shortcut tour is 1–3–2–4–5–1. When going from node 2 to node 4 by omitting node 3, </a:t>
            </a:r>
          </a:p>
          <a:p>
            <a:pPr algn="just"/>
            <a:r>
              <a:rPr lang="en-US" dirty="0"/>
              <a:t>we have c24 ≤ c23+c34</a:t>
            </a:r>
          </a:p>
          <a:p>
            <a:pPr algn="just"/>
            <a:r>
              <a:rPr lang="en-US" dirty="0"/>
              <a:t>. Similarly, when skipping nodes 4 and 3, c51 ≤ c54+c43+c31</a:t>
            </a:r>
          </a:p>
          <a:p>
            <a:pPr algn="just"/>
            <a:r>
              <a:rPr lang="en-US" dirty="0"/>
              <a:t>.</a:t>
            </a:r>
            <a:endParaRPr lang="en-IN" dirty="0"/>
          </a:p>
        </p:txBody>
      </p:sp>
      <p:sp>
        <p:nvSpPr>
          <p:cNvPr id="6" name="TextBox 5">
            <a:extLst>
              <a:ext uri="{FF2B5EF4-FFF2-40B4-BE49-F238E27FC236}">
                <a16:creationId xmlns:a16="http://schemas.microsoft.com/office/drawing/2014/main" id="{939A2276-54F7-6859-7E92-4FD57A75898C}"/>
              </a:ext>
            </a:extLst>
          </p:cNvPr>
          <p:cNvSpPr txBox="1"/>
          <p:nvPr/>
        </p:nvSpPr>
        <p:spPr>
          <a:xfrm>
            <a:off x="673509" y="4062021"/>
            <a:ext cx="10844981" cy="369332"/>
          </a:xfrm>
          <a:prstGeom prst="rect">
            <a:avLst/>
          </a:prstGeom>
          <a:noFill/>
        </p:spPr>
        <p:txBody>
          <a:bodyPr wrap="square">
            <a:spAutoFit/>
          </a:bodyPr>
          <a:lstStyle/>
          <a:p>
            <a:r>
              <a:rPr lang="en-US" b="1" i="1" dirty="0">
                <a:solidFill>
                  <a:srgbClr val="000000"/>
                </a:solidFill>
                <a:effectLst>
                  <a:outerShdw blurRad="38100" dist="38100" dir="2700000" algn="tl">
                    <a:srgbClr val="000000">
                      <a:alpha val="43137"/>
                    </a:srgbClr>
                  </a:outerShdw>
                </a:effectLst>
              </a:rPr>
              <a:t>The double-tree algorithm for the metric traveling salesman problem is a 2-approximation algorithm.</a:t>
            </a:r>
            <a:endParaRPr lang="en-IN" b="1" i="1" dirty="0">
              <a:effectLst>
                <a:outerShdw blurRad="38100" dist="38100" dir="2700000" algn="tl">
                  <a:srgbClr val="000000">
                    <a:alpha val="43137"/>
                  </a:srgbClr>
                </a:outerShdw>
              </a:effectLst>
            </a:endParaRPr>
          </a:p>
        </p:txBody>
      </p:sp>
      <p:sp>
        <p:nvSpPr>
          <p:cNvPr id="7" name="Rectangle 6">
            <a:extLst>
              <a:ext uri="{FF2B5EF4-FFF2-40B4-BE49-F238E27FC236}">
                <a16:creationId xmlns:a16="http://schemas.microsoft.com/office/drawing/2014/main" id="{8DA06799-7877-AD4D-6A93-8B588BEA2944}"/>
              </a:ext>
            </a:extLst>
          </p:cNvPr>
          <p:cNvSpPr/>
          <p:nvPr/>
        </p:nvSpPr>
        <p:spPr>
          <a:xfrm>
            <a:off x="501444" y="4491"/>
            <a:ext cx="1752659" cy="646331"/>
          </a:xfrm>
          <a:prstGeom prst="rect">
            <a:avLst/>
          </a:prstGeom>
          <a:noFill/>
        </p:spPr>
        <p:txBody>
          <a:bodyPr wrap="none" lIns="91440" tIns="45720" rIns="91440" bIns="45720">
            <a:spAutoFit/>
          </a:bodyPr>
          <a:lstStyle/>
          <a:p>
            <a:pPr algn="ctr"/>
            <a:r>
              <a:rPr lang="en-US" sz="36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Analysis</a:t>
            </a:r>
          </a:p>
        </p:txBody>
      </p:sp>
    </p:spTree>
    <p:extLst>
      <p:ext uri="{BB962C8B-B14F-4D97-AF65-F5344CB8AC3E}">
        <p14:creationId xmlns:p14="http://schemas.microsoft.com/office/powerpoint/2010/main" val="3791356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blinds(horizontal)">
                                      <p:cBhvr>
                                        <p:cTn id="7" dur="500"/>
                                        <p:tgtEl>
                                          <p:spTgt spid="4">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blinds(horizontal)">
                                      <p:cBhvr>
                                        <p:cTn id="10" dur="500"/>
                                        <p:tgtEl>
                                          <p:spTgt spid="4">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animEffect transition="in" filter="blinds(horizontal)">
                                      <p:cBhvr>
                                        <p:cTn id="15" dur="500"/>
                                        <p:tgtEl>
                                          <p:spTgt spid="4">
                                            <p:txEl>
                                              <p:pRg st="3" end="3"/>
                                            </p:txEl>
                                          </p:spTgt>
                                        </p:tgtEl>
                                      </p:cBhvr>
                                    </p:animEffect>
                                  </p:childTnLst>
                                </p:cTn>
                              </p:par>
                            </p:childTnLst>
                          </p:cTn>
                        </p:par>
                        <p:par>
                          <p:cTn id="16" fill="hold">
                            <p:stCondLst>
                              <p:cond delay="500"/>
                            </p:stCondLst>
                            <p:childTnLst>
                              <p:par>
                                <p:cTn id="17" presetID="3" presetClass="entr" presetSubtype="10" fill="hold" nodeType="after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animEffect transition="in" filter="blinds(horizontal)">
                                      <p:cBhvr>
                                        <p:cTn id="19" dur="500"/>
                                        <p:tgtEl>
                                          <p:spTgt spid="4">
                                            <p:txEl>
                                              <p:pRg st="4" end="4"/>
                                            </p:txEl>
                                          </p:spTgt>
                                        </p:tgtEl>
                                      </p:cBhvr>
                                    </p:animEffect>
                                  </p:childTnLst>
                                </p:cTn>
                              </p:par>
                            </p:childTnLst>
                          </p:cTn>
                        </p:par>
                        <p:par>
                          <p:cTn id="20" fill="hold">
                            <p:stCondLst>
                              <p:cond delay="1000"/>
                            </p:stCondLst>
                            <p:childTnLst>
                              <p:par>
                                <p:cTn id="21" presetID="3" presetClass="entr" presetSubtype="10" fill="hold" nodeType="after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animEffect transition="in" filter="blinds(horizontal)">
                                      <p:cBhvr>
                                        <p:cTn id="23" dur="500"/>
                                        <p:tgtEl>
                                          <p:spTgt spid="4">
                                            <p:txEl>
                                              <p:pRg st="5" end="5"/>
                                            </p:txEl>
                                          </p:spTgt>
                                        </p:tgtEl>
                                      </p:cBhvr>
                                    </p:animEffect>
                                  </p:childTnLst>
                                </p:cTn>
                              </p:par>
                            </p:childTnLst>
                          </p:cTn>
                        </p:par>
                        <p:par>
                          <p:cTn id="24" fill="hold">
                            <p:stCondLst>
                              <p:cond delay="1500"/>
                            </p:stCondLst>
                            <p:childTnLst>
                              <p:par>
                                <p:cTn id="25" presetID="3" presetClass="entr" presetSubtype="10" fill="hold" nodeType="afterEffect">
                                  <p:stCondLst>
                                    <p:cond delay="0"/>
                                  </p:stCondLst>
                                  <p:childTnLst>
                                    <p:set>
                                      <p:cBhvr>
                                        <p:cTn id="26" dur="1" fill="hold">
                                          <p:stCondLst>
                                            <p:cond delay="0"/>
                                          </p:stCondLst>
                                        </p:cTn>
                                        <p:tgtEl>
                                          <p:spTgt spid="4">
                                            <p:txEl>
                                              <p:pRg st="6" end="6"/>
                                            </p:txEl>
                                          </p:spTgt>
                                        </p:tgtEl>
                                        <p:attrNameLst>
                                          <p:attrName>style.visibility</p:attrName>
                                        </p:attrNameLst>
                                      </p:cBhvr>
                                      <p:to>
                                        <p:strVal val="visible"/>
                                      </p:to>
                                    </p:set>
                                    <p:animEffect transition="in" filter="blinds(horizontal)">
                                      <p:cBhvr>
                                        <p:cTn id="27" dur="500"/>
                                        <p:tgtEl>
                                          <p:spTgt spid="4">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grpId="0"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wipe(up)">
                                      <p:cBhvr>
                                        <p:cTn id="3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51" name="Freeform 6">
            <a:extLst>
              <a:ext uri="{FF2B5EF4-FFF2-40B4-BE49-F238E27FC236}">
                <a16:creationId xmlns:a16="http://schemas.microsoft.com/office/drawing/2014/main" id="{69D184B2-2226-4E31-BCCB-4443307674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118533" y="918266"/>
            <a:ext cx="706127" cy="5863534"/>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153" name="Freeform 7">
            <a:extLst>
              <a:ext uri="{FF2B5EF4-FFF2-40B4-BE49-F238E27FC236}">
                <a16:creationId xmlns:a16="http://schemas.microsoft.com/office/drawing/2014/main" id="{1AC4D4E3-486A-464A-8EC8-D448810972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117879" y="643467"/>
            <a:ext cx="420307" cy="5668919"/>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155" name="Rectangle 6154">
            <a:extLst>
              <a:ext uri="{FF2B5EF4-FFF2-40B4-BE49-F238E27FC236}">
                <a16:creationId xmlns:a16="http://schemas.microsoft.com/office/drawing/2014/main" id="{864DE13E-58EB-4475-B79C-0D4FC65123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38387" y="643467"/>
            <a:ext cx="10933503" cy="5391944"/>
          </a:xfrm>
          <a:prstGeom prst="rect">
            <a:avLst/>
          </a:prstGeom>
          <a:solidFill>
            <a:srgbClr val="FFFFFF"/>
          </a:solidFill>
          <a:ln w="12700">
            <a:solidFill>
              <a:schemeClr val="accent1"/>
            </a:solidFill>
            <a:miter lim="800000"/>
          </a:ln>
        </p:spPr>
        <p:txBody>
          <a:bodyPr vert="horz" wrap="square" lIns="91440" tIns="45720" rIns="91440" bIns="45720" numCol="1" anchor="t" anchorCtr="0" compatLnSpc="1">
            <a:prstTxWarp prst="textNoShape">
              <a:avLst/>
            </a:prstTxWarp>
          </a:bodyPr>
          <a:lstStyle/>
          <a:p>
            <a:endParaRPr lang="en-US"/>
          </a:p>
        </p:txBody>
      </p:sp>
      <p:pic>
        <p:nvPicPr>
          <p:cNvPr id="6146" name="Picture 2">
            <a:extLst>
              <a:ext uri="{FF2B5EF4-FFF2-40B4-BE49-F238E27FC236}">
                <a16:creationId xmlns:a16="http://schemas.microsoft.com/office/drawing/2014/main" id="{43B2AD00-4784-6F01-5C34-585ABE4EBC3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263578" y="1614043"/>
            <a:ext cx="9664846" cy="34517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57916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10DBFDD-C5C4-1303-11B5-8FA50D0E678C}"/>
              </a:ext>
            </a:extLst>
          </p:cNvPr>
          <p:cNvSpPr txBox="1"/>
          <p:nvPr/>
        </p:nvSpPr>
        <p:spPr>
          <a:xfrm>
            <a:off x="412954" y="1353912"/>
            <a:ext cx="10697497" cy="1241365"/>
          </a:xfrm>
          <a:prstGeom prst="rect">
            <a:avLst/>
          </a:prstGeom>
          <a:noFill/>
        </p:spPr>
        <p:txBody>
          <a:bodyPr wrap="square">
            <a:spAutoFit/>
          </a:bodyPr>
          <a:lstStyle/>
          <a:p>
            <a:pPr algn="just"/>
            <a:r>
              <a:rPr lang="en-US" sz="1600" b="0" i="0" dirty="0">
                <a:effectLst/>
                <a:latin typeface="Arial" panose="020B0604020202020204" pitchFamily="34" charset="0"/>
              </a:rPr>
              <a:t>The design and </a:t>
            </a:r>
            <a:r>
              <a:rPr lang="en-US" sz="1600" b="0" i="0" u="none" strike="noStrike" dirty="0">
                <a:effectLst/>
                <a:latin typeface="Arial" panose="020B0604020202020204" pitchFamily="34" charset="0"/>
                <a:hlinkClick r:id="rId2" tooltip="Mathematical analysis">
                  <a:extLst>
                    <a:ext uri="{A12FA001-AC4F-418D-AE19-62706E023703}">
                      <ahyp:hlinkClr xmlns:ahyp="http://schemas.microsoft.com/office/drawing/2018/hyperlinkcolor" val="tx"/>
                    </a:ext>
                  </a:extLst>
                </a:hlinkClick>
              </a:rPr>
              <a:t>analysis</a:t>
            </a:r>
            <a:r>
              <a:rPr lang="en-US" sz="1600" b="0" i="0" dirty="0">
                <a:effectLst/>
                <a:latin typeface="Arial" panose="020B0604020202020204" pitchFamily="34" charset="0"/>
              </a:rPr>
              <a:t> of approximation algorithms crucially involves a </a:t>
            </a:r>
            <a:r>
              <a:rPr lang="en-US" sz="1600" b="0" i="0" u="none" strike="noStrike" dirty="0">
                <a:effectLst/>
                <a:latin typeface="Arial" panose="020B0604020202020204" pitchFamily="34" charset="0"/>
                <a:hlinkClick r:id="rId3" tooltip="Mathematical proof">
                  <a:extLst>
                    <a:ext uri="{A12FA001-AC4F-418D-AE19-62706E023703}">
                      <ahyp:hlinkClr xmlns:ahyp="http://schemas.microsoft.com/office/drawing/2018/hyperlinkcolor" val="tx"/>
                    </a:ext>
                  </a:extLst>
                </a:hlinkClick>
              </a:rPr>
              <a:t>mathematical proof</a:t>
            </a:r>
            <a:r>
              <a:rPr lang="en-US" sz="1600" b="0" i="0" dirty="0">
                <a:effectLst/>
                <a:latin typeface="Arial" panose="020B0604020202020204" pitchFamily="34" charset="0"/>
              </a:rPr>
              <a:t> certifying the quality of the returned solutions in the worst case.</a:t>
            </a:r>
          </a:p>
          <a:p>
            <a:pPr algn="just"/>
            <a:endParaRPr lang="en-US" sz="1600" b="0" i="0" baseline="30000" dirty="0">
              <a:effectLst/>
              <a:latin typeface="Arial" panose="020B0604020202020204" pitchFamily="34" charset="0"/>
            </a:endParaRPr>
          </a:p>
          <a:p>
            <a:pPr algn="just"/>
            <a:r>
              <a:rPr lang="en-US" sz="1600" b="0" i="0" dirty="0">
                <a:effectLst/>
                <a:latin typeface="Arial" panose="020B0604020202020204" pitchFamily="34" charset="0"/>
              </a:rPr>
              <a:t>This distinguishes them from </a:t>
            </a:r>
            <a:r>
              <a:rPr lang="en-US" sz="1600" b="0" i="0" u="none" strike="noStrike" dirty="0">
                <a:effectLst/>
                <a:latin typeface="Arial" panose="020B0604020202020204" pitchFamily="34" charset="0"/>
                <a:hlinkClick r:id="rId4" tooltip="Heuristic (computer science)">
                  <a:extLst>
                    <a:ext uri="{A12FA001-AC4F-418D-AE19-62706E023703}">
                      <ahyp:hlinkClr xmlns:ahyp="http://schemas.microsoft.com/office/drawing/2018/hyperlinkcolor" val="tx"/>
                    </a:ext>
                  </a:extLst>
                </a:hlinkClick>
              </a:rPr>
              <a:t>heuristics</a:t>
            </a:r>
            <a:r>
              <a:rPr lang="en-US" sz="1600" b="0" i="0" dirty="0">
                <a:effectLst/>
                <a:latin typeface="Arial" panose="020B0604020202020204" pitchFamily="34" charset="0"/>
              </a:rPr>
              <a:t> such as </a:t>
            </a:r>
            <a:r>
              <a:rPr lang="en-US" sz="1600" b="0" i="0" u="sng" dirty="0">
                <a:effectLst/>
                <a:latin typeface="Arial" panose="020B0604020202020204" pitchFamily="34" charset="0"/>
                <a:hlinkClick r:id="rId5">
                  <a:extLst>
                    <a:ext uri="{A12FA001-AC4F-418D-AE19-62706E023703}">
                      <ahyp:hlinkClr xmlns:ahyp="http://schemas.microsoft.com/office/drawing/2018/hyperlinkcolor" val="tx"/>
                    </a:ext>
                  </a:extLst>
                </a:hlinkClick>
              </a:rPr>
              <a:t>annealing</a:t>
            </a:r>
            <a:r>
              <a:rPr lang="en-US" sz="1600" b="0" i="0" dirty="0">
                <a:effectLst/>
                <a:latin typeface="Arial" panose="020B0604020202020204" pitchFamily="34" charset="0"/>
              </a:rPr>
              <a:t> or </a:t>
            </a:r>
            <a:r>
              <a:rPr lang="en-US" sz="1600" b="0" i="0" u="none" strike="noStrike" dirty="0">
                <a:effectLst/>
                <a:latin typeface="Arial" panose="020B0604020202020204" pitchFamily="34" charset="0"/>
                <a:hlinkClick r:id="rId6" tooltip="Genetic algorithm">
                  <a:extLst>
                    <a:ext uri="{A12FA001-AC4F-418D-AE19-62706E023703}">
                      <ahyp:hlinkClr xmlns:ahyp="http://schemas.microsoft.com/office/drawing/2018/hyperlinkcolor" val="tx"/>
                    </a:ext>
                  </a:extLst>
                </a:hlinkClick>
              </a:rPr>
              <a:t>genetic algorithms</a:t>
            </a:r>
            <a:r>
              <a:rPr lang="en-US" sz="1600" b="0" i="0" dirty="0">
                <a:effectLst/>
                <a:latin typeface="Arial" panose="020B0604020202020204" pitchFamily="34" charset="0"/>
              </a:rPr>
              <a:t>, which find reasonably good solutions on some inputs, but provide no clear indication at the outset on when they may succeed or fail.</a:t>
            </a:r>
            <a:endParaRPr lang="en-IN" sz="1600" dirty="0"/>
          </a:p>
        </p:txBody>
      </p:sp>
      <p:sp>
        <p:nvSpPr>
          <p:cNvPr id="4" name="Rectangle 3">
            <a:extLst>
              <a:ext uri="{FF2B5EF4-FFF2-40B4-BE49-F238E27FC236}">
                <a16:creationId xmlns:a16="http://schemas.microsoft.com/office/drawing/2014/main" id="{99E349A8-BABA-FF40-25AE-7CAAF8C0E904}"/>
              </a:ext>
            </a:extLst>
          </p:cNvPr>
          <p:cNvSpPr/>
          <p:nvPr/>
        </p:nvSpPr>
        <p:spPr>
          <a:xfrm>
            <a:off x="412954" y="155310"/>
            <a:ext cx="3687291" cy="923330"/>
          </a:xfrm>
          <a:prstGeom prst="rect">
            <a:avLst/>
          </a:prstGeom>
          <a:noFill/>
        </p:spPr>
        <p:txBody>
          <a:bodyPr wrap="none" lIns="91440" tIns="45720" rIns="91440" bIns="45720">
            <a:spAutoFit/>
          </a:bodyPr>
          <a:lstStyle/>
          <a:p>
            <a:pPr algn="ctr"/>
            <a:r>
              <a:rPr lang="en-US" sz="5400" b="0" cap="none" spc="0" dirty="0">
                <a:ln w="0">
                  <a:solidFill>
                    <a:srgbClr val="7030A0"/>
                  </a:solidFill>
                </a:ln>
                <a:solidFill>
                  <a:schemeClr val="accent5">
                    <a:lumMod val="20000"/>
                    <a:lumOff val="80000"/>
                  </a:schemeClr>
                </a:solidFill>
                <a:effectLst>
                  <a:outerShdw blurRad="38100" dist="19050" dir="2700000" algn="tl" rotWithShape="0">
                    <a:schemeClr val="dk1">
                      <a:alpha val="40000"/>
                    </a:schemeClr>
                  </a:outerShdw>
                </a:effectLst>
              </a:rPr>
              <a:t>Introduction</a:t>
            </a:r>
          </a:p>
        </p:txBody>
      </p:sp>
    </p:spTree>
    <p:extLst>
      <p:ext uri="{BB962C8B-B14F-4D97-AF65-F5344CB8AC3E}">
        <p14:creationId xmlns:p14="http://schemas.microsoft.com/office/powerpoint/2010/main" val="2190380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Effect transition="in" filter="wipe(left)">
                                      <p:cBhvr>
                                        <p:cTn id="11"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AEDADF-300D-817B-CDB3-B7898B87D76B}"/>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C210AF1D-1679-71C1-F50C-3A74AAFA665A}"/>
              </a:ext>
            </a:extLst>
          </p:cNvPr>
          <p:cNvSpPr/>
          <p:nvPr/>
        </p:nvSpPr>
        <p:spPr>
          <a:xfrm>
            <a:off x="395031" y="233968"/>
            <a:ext cx="5935215" cy="584775"/>
          </a:xfrm>
          <a:prstGeom prst="rect">
            <a:avLst/>
          </a:prstGeom>
          <a:noFill/>
        </p:spPr>
        <p:txBody>
          <a:bodyPr wrap="none" lIns="91440" tIns="45720" rIns="91440" bIns="45720">
            <a:spAutoFit/>
          </a:bodyPr>
          <a:lstStyle/>
          <a:p>
            <a:pPr algn="ctr"/>
            <a:r>
              <a:rPr lang="en-US" sz="3200" b="1" cap="none" spc="0" dirty="0">
                <a:ln w="6600">
                  <a:solidFill>
                    <a:schemeClr val="accent2"/>
                  </a:solidFill>
                  <a:prstDash val="solid"/>
                </a:ln>
                <a:solidFill>
                  <a:schemeClr val="tx2">
                    <a:lumMod val="20000"/>
                    <a:lumOff val="80000"/>
                  </a:schemeClr>
                </a:solidFill>
                <a:effectLst>
                  <a:outerShdw dist="38100" dir="2700000" algn="tl" rotWithShape="0">
                    <a:schemeClr val="accent2"/>
                  </a:outerShdw>
                </a:effectLst>
              </a:rPr>
              <a:t>Nearest Neighbor Method for TSP</a:t>
            </a:r>
          </a:p>
        </p:txBody>
      </p:sp>
      <p:sp>
        <p:nvSpPr>
          <p:cNvPr id="4" name="TextBox 3">
            <a:extLst>
              <a:ext uri="{FF2B5EF4-FFF2-40B4-BE49-F238E27FC236}">
                <a16:creationId xmlns:a16="http://schemas.microsoft.com/office/drawing/2014/main" id="{D992F7A9-4C01-D3E7-88A6-B4FD3744EE1D}"/>
              </a:ext>
            </a:extLst>
          </p:cNvPr>
          <p:cNvSpPr txBox="1"/>
          <p:nvPr/>
        </p:nvSpPr>
        <p:spPr>
          <a:xfrm>
            <a:off x="668594" y="1157267"/>
            <a:ext cx="10913806" cy="2308324"/>
          </a:xfrm>
          <a:prstGeom prst="rect">
            <a:avLst/>
          </a:prstGeom>
          <a:noFill/>
        </p:spPr>
        <p:txBody>
          <a:bodyPr wrap="square">
            <a:spAutoFit/>
          </a:bodyPr>
          <a:lstStyle/>
          <a:p>
            <a:pPr algn="l"/>
            <a:r>
              <a:rPr lang="en-US" b="1" i="0" dirty="0">
                <a:solidFill>
                  <a:srgbClr val="000000"/>
                </a:solidFill>
                <a:effectLst/>
                <a:latin typeface="arial" panose="020B0604020202020204" pitchFamily="34" charset="0"/>
              </a:rPr>
              <a:t>Nearest Neighbor Algorithm</a:t>
            </a:r>
          </a:p>
          <a:p>
            <a:pPr algn="l">
              <a:buFont typeface="Arial" panose="020B0604020202020204" pitchFamily="34" charset="0"/>
              <a:buChar char="•"/>
            </a:pPr>
            <a:r>
              <a:rPr lang="en-US" b="0" i="1" dirty="0">
                <a:solidFill>
                  <a:srgbClr val="005C3B"/>
                </a:solidFill>
                <a:effectLst/>
                <a:latin typeface="arial" panose="020B0604020202020204" pitchFamily="34" charset="0"/>
              </a:rPr>
              <a:t>(</a:t>
            </a:r>
            <a:r>
              <a:rPr lang="en-US" b="0" i="1" dirty="0" err="1">
                <a:solidFill>
                  <a:srgbClr val="005C3B"/>
                </a:solidFill>
                <a:effectLst/>
                <a:latin typeface="arial" panose="020B0604020202020204" pitchFamily="34" charset="0"/>
              </a:rPr>
              <a:t>Rosenkrantz</a:t>
            </a:r>
            <a:r>
              <a:rPr lang="en-US" b="0" i="1" dirty="0">
                <a:solidFill>
                  <a:srgbClr val="005C3B"/>
                </a:solidFill>
                <a:effectLst/>
                <a:latin typeface="arial" panose="020B0604020202020204" pitchFamily="34" charset="0"/>
              </a:rPr>
              <a:t>, Stearns, Lewis, 1974)</a:t>
            </a:r>
          </a:p>
          <a:p>
            <a:pPr algn="l">
              <a:buFont typeface="Arial" panose="020B0604020202020204" pitchFamily="34" charset="0"/>
              <a:buChar char="•"/>
            </a:pPr>
            <a:br>
              <a:rPr lang="en-US" dirty="0"/>
            </a:br>
            <a:r>
              <a:rPr lang="en-US" b="1" i="0" dirty="0">
                <a:solidFill>
                  <a:srgbClr val="000000"/>
                </a:solidFill>
                <a:effectLst/>
                <a:latin typeface="arial" panose="020B0604020202020204" pitchFamily="34" charset="0"/>
              </a:rPr>
              <a:t>Step 1.</a:t>
            </a:r>
            <a:r>
              <a:rPr lang="en-US" b="0" i="0" dirty="0">
                <a:solidFill>
                  <a:srgbClr val="000000"/>
                </a:solidFill>
                <a:effectLst/>
                <a:latin typeface="arial" panose="020B0604020202020204" pitchFamily="34" charset="0"/>
              </a:rPr>
              <a:t> Start with any node as the beginning node</a:t>
            </a:r>
          </a:p>
          <a:p>
            <a:pPr algn="l">
              <a:buFont typeface="Arial" panose="020B0604020202020204" pitchFamily="34" charset="0"/>
              <a:buChar char="•"/>
            </a:pPr>
            <a:endParaRPr lang="en-US" b="0" i="0" dirty="0">
              <a:solidFill>
                <a:srgbClr val="000000"/>
              </a:solidFill>
              <a:effectLst/>
              <a:latin typeface="arial" panose="020B0604020202020204" pitchFamily="34" charset="0"/>
            </a:endParaRPr>
          </a:p>
          <a:p>
            <a:pPr algn="l">
              <a:buFont typeface="Arial" panose="020B0604020202020204" pitchFamily="34" charset="0"/>
              <a:buChar char="•"/>
            </a:pPr>
            <a:r>
              <a:rPr lang="en-US" b="1" i="0" dirty="0">
                <a:solidFill>
                  <a:srgbClr val="000000"/>
                </a:solidFill>
                <a:effectLst/>
                <a:latin typeface="arial" panose="020B0604020202020204" pitchFamily="34" charset="0"/>
              </a:rPr>
              <a:t>Step 2.</a:t>
            </a:r>
            <a:r>
              <a:rPr lang="en-US" b="0" i="0" dirty="0">
                <a:solidFill>
                  <a:srgbClr val="000000"/>
                </a:solidFill>
                <a:effectLst/>
                <a:latin typeface="arial" panose="020B0604020202020204" pitchFamily="34" charset="0"/>
              </a:rPr>
              <a:t> Find the unvisited node closest to the last node added to the path. Add this node to the path</a:t>
            </a:r>
          </a:p>
          <a:p>
            <a:pPr algn="l"/>
            <a:r>
              <a:rPr lang="en-US" b="0" i="0" dirty="0">
                <a:solidFill>
                  <a:srgbClr val="000000"/>
                </a:solidFill>
                <a:effectLst/>
                <a:latin typeface="arial" panose="020B0604020202020204" pitchFamily="34" charset="0"/>
              </a:rPr>
              <a:t>.</a:t>
            </a:r>
          </a:p>
          <a:p>
            <a:pPr algn="l">
              <a:buFont typeface="Arial" panose="020B0604020202020204" pitchFamily="34" charset="0"/>
              <a:buChar char="•"/>
            </a:pPr>
            <a:r>
              <a:rPr lang="en-US" b="1" i="0" dirty="0">
                <a:solidFill>
                  <a:srgbClr val="000000"/>
                </a:solidFill>
                <a:effectLst/>
                <a:latin typeface="arial" panose="020B0604020202020204" pitchFamily="34" charset="0"/>
              </a:rPr>
              <a:t>Step 3.</a:t>
            </a:r>
            <a:r>
              <a:rPr lang="en-US" b="0" i="0" dirty="0">
                <a:solidFill>
                  <a:srgbClr val="000000"/>
                </a:solidFill>
                <a:effectLst/>
                <a:latin typeface="arial" panose="020B0604020202020204" pitchFamily="34" charset="0"/>
              </a:rPr>
              <a:t> Repeat Step 2 until all nodes are contained in the path. Then join the first and last nodes.</a:t>
            </a:r>
          </a:p>
        </p:txBody>
      </p:sp>
      <p:sp>
        <p:nvSpPr>
          <p:cNvPr id="5" name="Rectangle 1">
            <a:extLst>
              <a:ext uri="{FF2B5EF4-FFF2-40B4-BE49-F238E27FC236}">
                <a16:creationId xmlns:a16="http://schemas.microsoft.com/office/drawing/2014/main" id="{B2078999-82F7-CFF9-65CD-1621CE154034}"/>
              </a:ext>
            </a:extLst>
          </p:cNvPr>
          <p:cNvSpPr>
            <a:spLocks noChangeArrowheads="1"/>
          </p:cNvSpPr>
          <p:nvPr/>
        </p:nvSpPr>
        <p:spPr bwMode="auto">
          <a:xfrm>
            <a:off x="521110" y="4121863"/>
            <a:ext cx="502797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Arial" panose="020B0604020202020204" pitchFamily="34" charset="0"/>
                <a:cs typeface="Arial" panose="020B0604020202020204" pitchFamily="34" charset="0"/>
              </a:rPr>
              <a:t>The  TC of nearest neighbor algorithm is </a:t>
            </a:r>
            <a:r>
              <a:rPr kumimoji="0" lang="en-US" altLang="en-US" sz="1800" b="0" i="0" u="none" strike="noStrike" cap="none" normalizeH="0" baseline="0" dirty="0">
                <a:ln>
                  <a:noFill/>
                </a:ln>
                <a:solidFill>
                  <a:schemeClr val="tx1"/>
                </a:solidFill>
                <a:effectLst/>
              </a:rPr>
              <a:t>  </a:t>
            </a:r>
            <a:r>
              <a:rPr kumimoji="0" lang="en-US" altLang="en-US" sz="1600" b="0" i="0" u="none" strike="noStrike" cap="none" normalizeH="0" baseline="0" dirty="0">
                <a:ln>
                  <a:noFill/>
                </a:ln>
                <a:solidFill>
                  <a:schemeClr val="tx1"/>
                </a:solidFill>
                <a:effectLst/>
              </a:rPr>
              <a:t>        </a:t>
            </a:r>
            <a:r>
              <a:rPr kumimoji="0" lang="en-US" altLang="en-US" sz="1800" b="0" i="0" u="none" strike="noStrike" cap="none" normalizeH="0" baseline="0" dirty="0">
                <a:ln>
                  <a:noFill/>
                </a:ln>
                <a:solidFill>
                  <a:srgbClr val="000000"/>
                </a:solidFill>
                <a:effectLst/>
                <a:latin typeface="Arial" panose="020B0604020202020204" pitchFamily="34" charset="0"/>
                <a:cs typeface="Arial" panose="020B0604020202020204" pitchFamily="34"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026" name="Picture 2">
            <a:extLst>
              <a:ext uri="{FF2B5EF4-FFF2-40B4-BE49-F238E27FC236}">
                <a16:creationId xmlns:a16="http://schemas.microsoft.com/office/drawing/2014/main" id="{54D2088E-B621-AC0B-C8B5-D68A181203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5210" y="4170004"/>
            <a:ext cx="419100" cy="257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990246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2-Travelling-SalesMan-Problem-TSP-2-2048.jpg"/>
          <p:cNvPicPr>
            <a:picLocks noChangeAspect="1"/>
          </p:cNvPicPr>
          <p:nvPr/>
        </p:nvPicPr>
        <p:blipFill>
          <a:blip r:embed="rId2"/>
          <a:stretch>
            <a:fillRect/>
          </a:stretch>
        </p:blipFill>
        <p:spPr>
          <a:xfrm>
            <a:off x="1524000" y="0"/>
            <a:ext cx="9144000" cy="6858000"/>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3-Travelling-SalesMan-Problem-TSP-3-2048.jpg"/>
          <p:cNvPicPr>
            <a:picLocks noChangeAspect="1"/>
          </p:cNvPicPr>
          <p:nvPr/>
        </p:nvPicPr>
        <p:blipFill>
          <a:blip r:embed="rId2"/>
          <a:stretch>
            <a:fillRect/>
          </a:stretch>
        </p:blipFill>
        <p:spPr>
          <a:xfrm>
            <a:off x="1524000" y="0"/>
            <a:ext cx="9144000" cy="6858000"/>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4-Travelling-SalesMan-Problem-TSP-4-2048.jpg"/>
          <p:cNvPicPr>
            <a:picLocks noChangeAspect="1"/>
          </p:cNvPicPr>
          <p:nvPr/>
        </p:nvPicPr>
        <p:blipFill>
          <a:blip r:embed="rId2"/>
          <a:stretch>
            <a:fillRect/>
          </a:stretch>
        </p:blipFill>
        <p:spPr>
          <a:xfrm>
            <a:off x="1524000" y="0"/>
            <a:ext cx="9144000" cy="6858000"/>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5-Travelling-SalesMan-Problem-TSP-5-2048.jpg"/>
          <p:cNvPicPr>
            <a:picLocks noChangeAspect="1"/>
          </p:cNvPicPr>
          <p:nvPr/>
        </p:nvPicPr>
        <p:blipFill>
          <a:blip r:embed="rId2"/>
          <a:stretch>
            <a:fillRect/>
          </a:stretch>
        </p:blipFill>
        <p:spPr>
          <a:xfrm>
            <a:off x="1524000" y="0"/>
            <a:ext cx="9144000" cy="6858000"/>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6-Travelling-SalesMan-Problem-TSP-6-2048.jpg"/>
          <p:cNvPicPr>
            <a:picLocks noChangeAspect="1"/>
          </p:cNvPicPr>
          <p:nvPr/>
        </p:nvPicPr>
        <p:blipFill>
          <a:blip r:embed="rId2"/>
          <a:stretch>
            <a:fillRect/>
          </a:stretch>
        </p:blipFill>
        <p:spPr>
          <a:xfrm>
            <a:off x="1524000" y="0"/>
            <a:ext cx="9144000" cy="6858000"/>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7-Travelling-SalesMan-Problem-TSP-7-2048.jpg"/>
          <p:cNvPicPr>
            <a:picLocks noChangeAspect="1"/>
          </p:cNvPicPr>
          <p:nvPr/>
        </p:nvPicPr>
        <p:blipFill>
          <a:blip r:embed="rId2"/>
          <a:stretch>
            <a:fillRect/>
          </a:stretch>
        </p:blipFill>
        <p:spPr>
          <a:xfrm>
            <a:off x="1524000" y="0"/>
            <a:ext cx="9144000" cy="6858000"/>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8-Travelling-SalesMan-Problem-TSP-8-2048.jpg"/>
          <p:cNvPicPr>
            <a:picLocks noChangeAspect="1"/>
          </p:cNvPicPr>
          <p:nvPr/>
        </p:nvPicPr>
        <p:blipFill>
          <a:blip r:embed="rId2"/>
          <a:stretch>
            <a:fillRect/>
          </a:stretch>
        </p:blipFill>
        <p:spPr>
          <a:xfrm>
            <a:off x="1524000" y="0"/>
            <a:ext cx="9144000" cy="6858000"/>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9CA1DF3-8814-4025-8C63-929DF84FF6F3}"/>
              </a:ext>
            </a:extLst>
          </p:cNvPr>
          <p:cNvSpPr txBox="1"/>
          <p:nvPr/>
        </p:nvSpPr>
        <p:spPr>
          <a:xfrm>
            <a:off x="580102" y="1576662"/>
            <a:ext cx="11218607" cy="2585323"/>
          </a:xfrm>
          <a:prstGeom prst="rect">
            <a:avLst/>
          </a:prstGeom>
          <a:noFill/>
        </p:spPr>
        <p:txBody>
          <a:bodyPr wrap="square">
            <a:spAutoFit/>
          </a:bodyPr>
          <a:lstStyle/>
          <a:p>
            <a:pPr algn="l"/>
            <a:r>
              <a:rPr lang="en-US" b="0" i="0" dirty="0">
                <a:solidFill>
                  <a:srgbClr val="000000"/>
                </a:solidFill>
                <a:effectLst/>
                <a:latin typeface="Cambria" panose="02040503050406030204" pitchFamily="18" charset="0"/>
              </a:rPr>
              <a:t>An </a:t>
            </a:r>
            <a:r>
              <a:rPr lang="en-US" b="1" i="0" dirty="0">
                <a:solidFill>
                  <a:srgbClr val="000000"/>
                </a:solidFill>
                <a:effectLst/>
                <a:latin typeface="Cambria" panose="02040503050406030204" pitchFamily="18" charset="0"/>
              </a:rPr>
              <a:t>approximation scheme</a:t>
            </a:r>
            <a:r>
              <a:rPr lang="en-US" b="0" i="0" dirty="0">
                <a:solidFill>
                  <a:srgbClr val="000000"/>
                </a:solidFill>
                <a:effectLst/>
                <a:latin typeface="Cambria" panose="02040503050406030204" pitchFamily="18" charset="0"/>
              </a:rPr>
              <a:t> is a parameterized approximation algorithm that takes an additional input ε &gt; 0 and for any fixed ε is a (1+ε)-approximation algorithm.</a:t>
            </a:r>
          </a:p>
          <a:p>
            <a:pPr algn="l"/>
            <a:endParaRPr lang="en-US" b="0" i="0" dirty="0">
              <a:solidFill>
                <a:srgbClr val="000000"/>
              </a:solidFill>
              <a:effectLst/>
              <a:latin typeface="Cambria" panose="02040503050406030204" pitchFamily="18" charset="0"/>
            </a:endParaRPr>
          </a:p>
          <a:p>
            <a:pPr algn="l">
              <a:buFont typeface="Arial" panose="020B0604020202020204" pitchFamily="34" charset="0"/>
              <a:buChar char="•"/>
            </a:pPr>
            <a:r>
              <a:rPr lang="en-US" b="0" i="0" dirty="0">
                <a:solidFill>
                  <a:srgbClr val="000000"/>
                </a:solidFill>
                <a:effectLst/>
                <a:latin typeface="Cambria" panose="02040503050406030204" pitchFamily="18" charset="0"/>
              </a:rPr>
              <a:t>ε is how much slack you will allow away from the optimal 1-"approximation".</a:t>
            </a:r>
          </a:p>
          <a:p>
            <a:pPr algn="l">
              <a:buFont typeface="Arial" panose="020B0604020202020204" pitchFamily="34" charset="0"/>
              <a:buChar char="•"/>
            </a:pPr>
            <a:endParaRPr lang="en-US" b="0" i="0" dirty="0">
              <a:solidFill>
                <a:srgbClr val="000000"/>
              </a:solidFill>
              <a:effectLst/>
              <a:latin typeface="Cambria" panose="02040503050406030204" pitchFamily="18" charset="0"/>
            </a:endParaRPr>
          </a:p>
          <a:p>
            <a:pPr algn="l">
              <a:buFont typeface="Arial" panose="020B0604020202020204" pitchFamily="34" charset="0"/>
              <a:buChar char="•"/>
            </a:pPr>
            <a:r>
              <a:rPr lang="en-US" b="0" i="0" dirty="0">
                <a:solidFill>
                  <a:srgbClr val="000000"/>
                </a:solidFill>
                <a:effectLst/>
                <a:latin typeface="Cambria" panose="02040503050406030204" pitchFamily="18" charset="0"/>
              </a:rPr>
              <a:t>For example, if ε = 1 we have a 2-approximation scheme.</a:t>
            </a:r>
          </a:p>
          <a:p>
            <a:pPr algn="l">
              <a:buFont typeface="Arial" panose="020B0604020202020204" pitchFamily="34" charset="0"/>
              <a:buChar char="•"/>
            </a:pPr>
            <a:endParaRPr lang="en-US" b="0" i="0" dirty="0">
              <a:solidFill>
                <a:srgbClr val="000000"/>
              </a:solidFill>
              <a:effectLst/>
              <a:latin typeface="Cambria" panose="02040503050406030204" pitchFamily="18" charset="0"/>
            </a:endParaRPr>
          </a:p>
          <a:p>
            <a:pPr algn="l"/>
            <a:r>
              <a:rPr lang="en-US" b="0" i="0" dirty="0">
                <a:solidFill>
                  <a:srgbClr val="000000"/>
                </a:solidFill>
                <a:effectLst/>
                <a:latin typeface="Cambria" panose="02040503050406030204" pitchFamily="18" charset="0"/>
              </a:rPr>
              <a:t>An approximation scheme is a </a:t>
            </a:r>
            <a:r>
              <a:rPr lang="en-US" b="1" i="0" dirty="0">
                <a:solidFill>
                  <a:srgbClr val="000000"/>
                </a:solidFill>
                <a:effectLst/>
                <a:latin typeface="Cambria" panose="02040503050406030204" pitchFamily="18" charset="0"/>
              </a:rPr>
              <a:t>polynomial approximation scheme</a:t>
            </a:r>
            <a:r>
              <a:rPr lang="en-US" b="0" i="0" dirty="0">
                <a:solidFill>
                  <a:srgbClr val="000000"/>
                </a:solidFill>
                <a:effectLst/>
                <a:latin typeface="Cambria" panose="02040503050406030204" pitchFamily="18" charset="0"/>
              </a:rPr>
              <a:t> if for any fixed ε &gt; 0 the scheme runs in time polynomial in input size </a:t>
            </a:r>
            <a:r>
              <a:rPr lang="en-US" b="0" i="1" dirty="0">
                <a:solidFill>
                  <a:srgbClr val="000000"/>
                </a:solidFill>
                <a:effectLst/>
                <a:latin typeface="Cambria" panose="02040503050406030204" pitchFamily="18" charset="0"/>
              </a:rPr>
              <a:t>n</a:t>
            </a:r>
            <a:r>
              <a:rPr lang="en-US" b="0" i="0" dirty="0">
                <a:solidFill>
                  <a:srgbClr val="000000"/>
                </a:solidFill>
                <a:effectLst/>
                <a:latin typeface="Cambria" panose="02040503050406030204" pitchFamily="18" charset="0"/>
              </a:rPr>
              <a:t>. </a:t>
            </a:r>
          </a:p>
        </p:txBody>
      </p:sp>
      <p:sp>
        <p:nvSpPr>
          <p:cNvPr id="7" name="Rectangle 6">
            <a:extLst>
              <a:ext uri="{FF2B5EF4-FFF2-40B4-BE49-F238E27FC236}">
                <a16:creationId xmlns:a16="http://schemas.microsoft.com/office/drawing/2014/main" id="{0BCC215F-4A10-B704-B101-E7B44A0EB5EC}"/>
              </a:ext>
            </a:extLst>
          </p:cNvPr>
          <p:cNvSpPr/>
          <p:nvPr/>
        </p:nvSpPr>
        <p:spPr>
          <a:xfrm>
            <a:off x="677718" y="273296"/>
            <a:ext cx="5153526" cy="707886"/>
          </a:xfrm>
          <a:prstGeom prst="rect">
            <a:avLst/>
          </a:prstGeom>
          <a:noFill/>
        </p:spPr>
        <p:txBody>
          <a:bodyPr wrap="none" lIns="91440" tIns="45720" rIns="91440" bIns="45720">
            <a:spAutoFit/>
          </a:bodyPr>
          <a:lstStyle/>
          <a:p>
            <a:pPr algn="ctr"/>
            <a:r>
              <a:rPr lang="en-US" sz="4000" b="1" cap="none" spc="0" dirty="0">
                <a:ln w="12700" cmpd="sng">
                  <a:solidFill>
                    <a:schemeClr val="tx2"/>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outerShdw blurRad="50800" dist="38100" dir="18900000" algn="bl" rotWithShape="0">
                    <a:prstClr val="black">
                      <a:alpha val="40000"/>
                    </a:prstClr>
                  </a:outerShdw>
                </a:effectLst>
              </a:rPr>
              <a:t>Approximation Scheme</a:t>
            </a:r>
          </a:p>
        </p:txBody>
      </p:sp>
    </p:spTree>
    <p:extLst>
      <p:ext uri="{BB962C8B-B14F-4D97-AF65-F5344CB8AC3E}">
        <p14:creationId xmlns:p14="http://schemas.microsoft.com/office/powerpoint/2010/main" val="2918822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left)">
                                      <p:cBhvr>
                                        <p:cTn id="7" dur="500"/>
                                        <p:tgtEl>
                                          <p:spTgt spid="5">
                                            <p:txEl>
                                              <p:pRg st="0" end="0"/>
                                            </p:txEl>
                                          </p:spTgt>
                                        </p:tgtEl>
                                      </p:cBhvr>
                                    </p:animEffect>
                                  </p:childTnLst>
                                </p:cTn>
                              </p:par>
                              <p:par>
                                <p:cTn id="8" presetID="22" presetClass="entr" presetSubtype="8" fill="hold" nodeType="withEffect">
                                  <p:stCondLst>
                                    <p:cond delay="0"/>
                                  </p:stCondLst>
                                  <p:childTnLst>
                                    <p:set>
                                      <p:cBhvr>
                                        <p:cTn id="9" dur="1" fill="hold">
                                          <p:stCondLst>
                                            <p:cond delay="0"/>
                                          </p:stCondLst>
                                        </p:cTn>
                                        <p:tgtEl>
                                          <p:spTgt spid="5">
                                            <p:txEl>
                                              <p:pRg st="2" end="2"/>
                                            </p:txEl>
                                          </p:spTgt>
                                        </p:tgtEl>
                                        <p:attrNameLst>
                                          <p:attrName>style.visibility</p:attrName>
                                        </p:attrNameLst>
                                      </p:cBhvr>
                                      <p:to>
                                        <p:strVal val="visible"/>
                                      </p:to>
                                    </p:set>
                                    <p:animEffect transition="in" filter="wipe(left)">
                                      <p:cBhvr>
                                        <p:cTn id="10" dur="500"/>
                                        <p:tgtEl>
                                          <p:spTgt spid="5">
                                            <p:txEl>
                                              <p:pRg st="2" end="2"/>
                                            </p:txEl>
                                          </p:spTgt>
                                        </p:tgtEl>
                                      </p:cBhvr>
                                    </p:animEffect>
                                  </p:childTnLst>
                                </p:cTn>
                              </p:par>
                              <p:par>
                                <p:cTn id="11" presetID="22" presetClass="entr" presetSubtype="8" fill="hold" nodeType="withEffect">
                                  <p:stCondLst>
                                    <p:cond delay="0"/>
                                  </p:stCondLst>
                                  <p:childTnLst>
                                    <p:set>
                                      <p:cBhvr>
                                        <p:cTn id="12" dur="1" fill="hold">
                                          <p:stCondLst>
                                            <p:cond delay="0"/>
                                          </p:stCondLst>
                                        </p:cTn>
                                        <p:tgtEl>
                                          <p:spTgt spid="5">
                                            <p:txEl>
                                              <p:pRg st="4" end="4"/>
                                            </p:txEl>
                                          </p:spTgt>
                                        </p:tgtEl>
                                        <p:attrNameLst>
                                          <p:attrName>style.visibility</p:attrName>
                                        </p:attrNameLst>
                                      </p:cBhvr>
                                      <p:to>
                                        <p:strVal val="visible"/>
                                      </p:to>
                                    </p:set>
                                    <p:animEffect transition="in" filter="wipe(left)">
                                      <p:cBhvr>
                                        <p:cTn id="13" dur="500"/>
                                        <p:tgtEl>
                                          <p:spTgt spid="5">
                                            <p:txEl>
                                              <p:pRg st="4" end="4"/>
                                            </p:txEl>
                                          </p:spTgt>
                                        </p:tgtEl>
                                      </p:cBhvr>
                                    </p:animEffect>
                                  </p:childTnLst>
                                </p:cTn>
                              </p:par>
                              <p:par>
                                <p:cTn id="14" presetID="22" presetClass="entr" presetSubtype="8" fill="hold" nodeType="withEffect">
                                  <p:stCondLst>
                                    <p:cond delay="0"/>
                                  </p:stCondLst>
                                  <p:childTnLst>
                                    <p:set>
                                      <p:cBhvr>
                                        <p:cTn id="15" dur="1" fill="hold">
                                          <p:stCondLst>
                                            <p:cond delay="0"/>
                                          </p:stCondLst>
                                        </p:cTn>
                                        <p:tgtEl>
                                          <p:spTgt spid="5">
                                            <p:txEl>
                                              <p:pRg st="6" end="6"/>
                                            </p:txEl>
                                          </p:spTgt>
                                        </p:tgtEl>
                                        <p:attrNameLst>
                                          <p:attrName>style.visibility</p:attrName>
                                        </p:attrNameLst>
                                      </p:cBhvr>
                                      <p:to>
                                        <p:strVal val="visible"/>
                                      </p:to>
                                    </p:set>
                                    <p:animEffect transition="in" filter="wipe(left)">
                                      <p:cBhvr>
                                        <p:cTn id="16" dur="500"/>
                                        <p:tgtEl>
                                          <p:spTgt spid="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F9EB4F0-0877-6AD7-0D97-497683D3D5C1}"/>
              </a:ext>
            </a:extLst>
          </p:cNvPr>
          <p:cNvSpPr/>
          <p:nvPr/>
        </p:nvSpPr>
        <p:spPr>
          <a:xfrm>
            <a:off x="4521531" y="2967335"/>
            <a:ext cx="3148939" cy="923330"/>
          </a:xfrm>
          <a:prstGeom prst="rect">
            <a:avLst/>
          </a:prstGeom>
          <a:noFill/>
        </p:spPr>
        <p:txBody>
          <a:bodyPr wrap="none" lIns="91440" tIns="45720" rIns="91440" bIns="45720">
            <a:spAutoFit/>
          </a:bodyPr>
          <a:lstStyle/>
          <a:p>
            <a:pPr algn="ctr"/>
            <a:r>
              <a:rPr lang="en-US" sz="5400" b="1" i="1" cap="none" spc="0" dirty="0">
                <a:ln w="12700">
                  <a:solidFill>
                    <a:schemeClr val="tx2"/>
                  </a:solidFill>
                  <a:prstDash val="solid"/>
                </a:ln>
                <a:pattFill prst="ltDnDiag">
                  <a:fgClr>
                    <a:schemeClr val="accent5">
                      <a:lumMod val="60000"/>
                      <a:lumOff val="40000"/>
                    </a:schemeClr>
                  </a:fgClr>
                  <a:bgClr>
                    <a:schemeClr val="bg1"/>
                  </a:bgClr>
                </a:pattFill>
                <a:effectLst/>
                <a:latin typeface="Aptos Black" panose="020F0502020204030204" pitchFamily="34" charset="0"/>
              </a:rPr>
              <a:t>Thank You</a:t>
            </a:r>
          </a:p>
        </p:txBody>
      </p:sp>
    </p:spTree>
    <p:extLst>
      <p:ext uri="{BB962C8B-B14F-4D97-AF65-F5344CB8AC3E}">
        <p14:creationId xmlns:p14="http://schemas.microsoft.com/office/powerpoint/2010/main" val="986163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down)">
                                      <p:cBhvr>
                                        <p:cTn id="7" dur="580">
                                          <p:stCondLst>
                                            <p:cond delay="0"/>
                                          </p:stCondLst>
                                        </p:cTn>
                                        <p:tgtEl>
                                          <p:spTgt spid="2">
                                            <p:txEl>
                                              <p:pRg st="0" end="0"/>
                                            </p:txEl>
                                          </p:spTgt>
                                        </p:tgtEl>
                                      </p:cBhvr>
                                    </p:animEffect>
                                    <p:anim calcmode="lin" valueType="num">
                                      <p:cBhvr>
                                        <p:cTn id="8" dur="1822" tmFilter="0,0; 0.14,0.36; 0.43,0.73; 0.71,0.91; 1.0,1.0">
                                          <p:stCondLst>
                                            <p:cond delay="0"/>
                                          </p:stCondLst>
                                        </p:cTn>
                                        <p:tgtEl>
                                          <p:spTgt spid="2">
                                            <p:txEl>
                                              <p:pRg st="0" end="0"/>
                                            </p:txEl>
                                          </p:spTgt>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xEl>
                                              <p:pRg st="0" end="0"/>
                                            </p:txEl>
                                          </p:spTgt>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xEl>
                                              <p:pRg st="0" end="0"/>
                                            </p:txEl>
                                          </p:spTgt>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xEl>
                                              <p:pRg st="0" end="0"/>
                                            </p:txEl>
                                          </p:spTgt>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xEl>
                                              <p:pRg st="0" end="0"/>
                                            </p:txEl>
                                          </p:spTgt>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xEl>
                                              <p:pRg st="0" end="0"/>
                                            </p:txEl>
                                          </p:spTgt>
                                        </p:tgtEl>
                                      </p:cBhvr>
                                      <p:to x="100000" y="60000"/>
                                    </p:animScale>
                                    <p:animScale>
                                      <p:cBhvr>
                                        <p:cTn id="14" dur="166" decel="50000">
                                          <p:stCondLst>
                                            <p:cond delay="676"/>
                                          </p:stCondLst>
                                        </p:cTn>
                                        <p:tgtEl>
                                          <p:spTgt spid="2">
                                            <p:txEl>
                                              <p:pRg st="0" end="0"/>
                                            </p:txEl>
                                          </p:spTgt>
                                        </p:tgtEl>
                                      </p:cBhvr>
                                      <p:to x="100000" y="100000"/>
                                    </p:animScale>
                                    <p:animScale>
                                      <p:cBhvr>
                                        <p:cTn id="15" dur="26">
                                          <p:stCondLst>
                                            <p:cond delay="1312"/>
                                          </p:stCondLst>
                                        </p:cTn>
                                        <p:tgtEl>
                                          <p:spTgt spid="2">
                                            <p:txEl>
                                              <p:pRg st="0" end="0"/>
                                            </p:txEl>
                                          </p:spTgt>
                                        </p:tgtEl>
                                      </p:cBhvr>
                                      <p:to x="100000" y="80000"/>
                                    </p:animScale>
                                    <p:animScale>
                                      <p:cBhvr>
                                        <p:cTn id="16" dur="166" decel="50000">
                                          <p:stCondLst>
                                            <p:cond delay="1338"/>
                                          </p:stCondLst>
                                        </p:cTn>
                                        <p:tgtEl>
                                          <p:spTgt spid="2">
                                            <p:txEl>
                                              <p:pRg st="0" end="0"/>
                                            </p:txEl>
                                          </p:spTgt>
                                        </p:tgtEl>
                                      </p:cBhvr>
                                      <p:to x="100000" y="100000"/>
                                    </p:animScale>
                                    <p:animScale>
                                      <p:cBhvr>
                                        <p:cTn id="17" dur="26">
                                          <p:stCondLst>
                                            <p:cond delay="1642"/>
                                          </p:stCondLst>
                                        </p:cTn>
                                        <p:tgtEl>
                                          <p:spTgt spid="2">
                                            <p:txEl>
                                              <p:pRg st="0" end="0"/>
                                            </p:txEl>
                                          </p:spTgt>
                                        </p:tgtEl>
                                      </p:cBhvr>
                                      <p:to x="100000" y="90000"/>
                                    </p:animScale>
                                    <p:animScale>
                                      <p:cBhvr>
                                        <p:cTn id="18" dur="166" decel="50000">
                                          <p:stCondLst>
                                            <p:cond delay="1668"/>
                                          </p:stCondLst>
                                        </p:cTn>
                                        <p:tgtEl>
                                          <p:spTgt spid="2">
                                            <p:txEl>
                                              <p:pRg st="0" end="0"/>
                                            </p:txEl>
                                          </p:spTgt>
                                        </p:tgtEl>
                                      </p:cBhvr>
                                      <p:to x="100000" y="100000"/>
                                    </p:animScale>
                                    <p:animScale>
                                      <p:cBhvr>
                                        <p:cTn id="19" dur="26">
                                          <p:stCondLst>
                                            <p:cond delay="1808"/>
                                          </p:stCondLst>
                                        </p:cTn>
                                        <p:tgtEl>
                                          <p:spTgt spid="2">
                                            <p:txEl>
                                              <p:pRg st="0" end="0"/>
                                            </p:txEl>
                                          </p:spTgt>
                                        </p:tgtEl>
                                      </p:cBhvr>
                                      <p:to x="100000" y="95000"/>
                                    </p:animScale>
                                    <p:animScale>
                                      <p:cBhvr>
                                        <p:cTn id="20" dur="166" decel="50000">
                                          <p:stCondLst>
                                            <p:cond delay="1834"/>
                                          </p:stCondLst>
                                        </p:cTn>
                                        <p:tgtEl>
                                          <p:spTgt spid="2">
                                            <p:txEl>
                                              <p:pRg st="0" end="0"/>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A3E6DA4-2207-BE52-7E35-C68E7C80918A}"/>
              </a:ext>
            </a:extLst>
          </p:cNvPr>
          <p:cNvSpPr/>
          <p:nvPr/>
        </p:nvSpPr>
        <p:spPr>
          <a:xfrm>
            <a:off x="434004" y="233968"/>
            <a:ext cx="2219325" cy="707886"/>
          </a:xfrm>
          <a:prstGeom prst="rect">
            <a:avLst/>
          </a:prstGeom>
          <a:noFill/>
        </p:spPr>
        <p:txBody>
          <a:bodyPr wrap="none" lIns="91440" tIns="45720" rIns="91440" bIns="45720">
            <a:spAutoFit/>
          </a:bodyPr>
          <a:lstStyle/>
          <a:p>
            <a:pPr algn="ctr"/>
            <a:r>
              <a:rPr lang="en-US" sz="40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Overview</a:t>
            </a:r>
          </a:p>
        </p:txBody>
      </p:sp>
      <p:sp>
        <p:nvSpPr>
          <p:cNvPr id="4" name="TextBox 3">
            <a:extLst>
              <a:ext uri="{FF2B5EF4-FFF2-40B4-BE49-F238E27FC236}">
                <a16:creationId xmlns:a16="http://schemas.microsoft.com/office/drawing/2014/main" id="{33DC764E-8A1E-39F2-2700-51D04D3826B7}"/>
              </a:ext>
            </a:extLst>
          </p:cNvPr>
          <p:cNvSpPr txBox="1"/>
          <p:nvPr/>
        </p:nvSpPr>
        <p:spPr>
          <a:xfrm>
            <a:off x="434004" y="969308"/>
            <a:ext cx="11679338" cy="2031325"/>
          </a:xfrm>
          <a:prstGeom prst="rect">
            <a:avLst/>
          </a:prstGeom>
          <a:noFill/>
        </p:spPr>
        <p:txBody>
          <a:bodyPr wrap="square">
            <a:spAutoFit/>
          </a:bodyPr>
          <a:lstStyle/>
          <a:p>
            <a:r>
              <a:rPr lang="en-US" dirty="0"/>
              <a:t>An approximation algorithm is a way of dealing with NP-completeness for an optimization problem. </a:t>
            </a:r>
          </a:p>
          <a:p>
            <a:endParaRPr lang="en-US" dirty="0"/>
          </a:p>
          <a:p>
            <a:r>
              <a:rPr lang="en-US" dirty="0"/>
              <a:t>This technique does not guarantee the best solution. </a:t>
            </a:r>
          </a:p>
          <a:p>
            <a:endParaRPr lang="en-US" dirty="0"/>
          </a:p>
          <a:p>
            <a:r>
              <a:rPr lang="en-US" dirty="0"/>
              <a:t>The goal of the approximation algorithm is to come as close as possible to the optimal solution in polynomial time. Such algorithms are called approximation algorithms or heuristic algorithms.</a:t>
            </a:r>
          </a:p>
          <a:p>
            <a:endParaRPr lang="en-US" dirty="0"/>
          </a:p>
        </p:txBody>
      </p:sp>
    </p:spTree>
    <p:extLst>
      <p:ext uri="{BB962C8B-B14F-4D97-AF65-F5344CB8AC3E}">
        <p14:creationId xmlns:p14="http://schemas.microsoft.com/office/powerpoint/2010/main" val="3691433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barn(inVertical)">
                                      <p:cBhvr>
                                        <p:cTn id="7" dur="500"/>
                                        <p:tgtEl>
                                          <p:spTgt spid="4">
                                            <p:txEl>
                                              <p:pRg st="0" end="0"/>
                                            </p:txEl>
                                          </p:spTgt>
                                        </p:tgtEl>
                                      </p:cBhvr>
                                    </p:animEffect>
                                  </p:childTnLst>
                                </p:cTn>
                              </p:par>
                            </p:childTnLst>
                          </p:cTn>
                        </p:par>
                        <p:par>
                          <p:cTn id="8" fill="hold">
                            <p:stCondLst>
                              <p:cond delay="500"/>
                            </p:stCondLst>
                            <p:childTnLst>
                              <p:par>
                                <p:cTn id="9" presetID="16" presetClass="entr" presetSubtype="21" fill="hold" nodeType="after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animEffect transition="in" filter="barn(inVertical)">
                                      <p:cBhvr>
                                        <p:cTn id="11" dur="500"/>
                                        <p:tgtEl>
                                          <p:spTgt spid="4">
                                            <p:txEl>
                                              <p:pRg st="2" end="2"/>
                                            </p:txEl>
                                          </p:spTgt>
                                        </p:tgtEl>
                                      </p:cBhvr>
                                    </p:animEffect>
                                  </p:childTnLst>
                                </p:cTn>
                              </p:par>
                            </p:childTnLst>
                          </p:cTn>
                        </p:par>
                        <p:par>
                          <p:cTn id="12" fill="hold">
                            <p:stCondLst>
                              <p:cond delay="1000"/>
                            </p:stCondLst>
                            <p:childTnLst>
                              <p:par>
                                <p:cTn id="13" presetID="16" presetClass="entr" presetSubtype="21" fill="hold" nodeType="after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animEffect transition="in" filter="barn(inVertical)">
                                      <p:cBhvr>
                                        <p:cTn id="15"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225021F-194A-907E-2E3E-275AE8E4B26F}"/>
              </a:ext>
            </a:extLst>
          </p:cNvPr>
          <p:cNvSpPr txBox="1"/>
          <p:nvPr/>
        </p:nvSpPr>
        <p:spPr>
          <a:xfrm>
            <a:off x="294967" y="328397"/>
            <a:ext cx="11602066" cy="2985433"/>
          </a:xfrm>
          <a:prstGeom prst="rect">
            <a:avLst/>
          </a:prstGeom>
          <a:noFill/>
        </p:spPr>
        <p:txBody>
          <a:bodyPr wrap="square">
            <a:spAutoFit/>
          </a:bodyPr>
          <a:lstStyle/>
          <a:p>
            <a:r>
              <a:rPr lang="en-US" sz="2800" b="1" dirty="0">
                <a:solidFill>
                  <a:schemeClr val="accent1"/>
                </a:solidFill>
                <a:effectLst>
                  <a:outerShdw blurRad="38100" dist="38100" dir="2700000" algn="tl">
                    <a:srgbClr val="000000">
                      <a:alpha val="43137"/>
                    </a:srgbClr>
                  </a:outerShdw>
                </a:effectLst>
                <a:latin typeface="Bahnschrift SemiBold" panose="020B0502040204020203" pitchFamily="34" charset="0"/>
                <a:cs typeface="Biome Light" panose="020B0303030204020804" pitchFamily="34" charset="0"/>
              </a:rPr>
              <a:t>Features of Approximation Algorithm : </a:t>
            </a:r>
          </a:p>
          <a:p>
            <a:endParaRPr lang="en-US" sz="1600" b="1" dirty="0">
              <a:effectLst>
                <a:outerShdw blurRad="38100" dist="38100" dir="2700000" algn="tl">
                  <a:srgbClr val="000000">
                    <a:alpha val="43137"/>
                  </a:srgbClr>
                </a:outerShdw>
              </a:effectLst>
              <a:latin typeface="Biome Light" panose="020B0303030204020804" pitchFamily="34" charset="0"/>
              <a:cs typeface="Biome Light" panose="020B0303030204020804" pitchFamily="34" charset="0"/>
            </a:endParaRPr>
          </a:p>
          <a:p>
            <a:endParaRPr lang="en-US" dirty="0"/>
          </a:p>
          <a:p>
            <a:pPr algn="just"/>
            <a:r>
              <a:rPr lang="en-US" dirty="0"/>
              <a:t>An approximation algorithm guarantees to run in polynomial time though it does not guarantee the most effective solution.</a:t>
            </a:r>
          </a:p>
          <a:p>
            <a:pPr algn="just"/>
            <a:endParaRPr lang="en-US" dirty="0"/>
          </a:p>
          <a:p>
            <a:pPr algn="just"/>
            <a:r>
              <a:rPr lang="en-US" dirty="0"/>
              <a:t>An approximation algorithm guarantees to seek out high accuracy and top-quality solution(say within 1% of optimum).</a:t>
            </a:r>
          </a:p>
          <a:p>
            <a:pPr algn="just"/>
            <a:endParaRPr lang="en-US" dirty="0"/>
          </a:p>
          <a:p>
            <a:pPr algn="just"/>
            <a:r>
              <a:rPr lang="en-US" dirty="0"/>
              <a:t>Approximation algorithms are used to get an answer near the (optimal) solution of an optimization problem in polynomial time.</a:t>
            </a:r>
            <a:endParaRPr lang="en-IN" dirty="0"/>
          </a:p>
        </p:txBody>
      </p:sp>
    </p:spTree>
    <p:extLst>
      <p:ext uri="{BB962C8B-B14F-4D97-AF65-F5344CB8AC3E}">
        <p14:creationId xmlns:p14="http://schemas.microsoft.com/office/powerpoint/2010/main" val="1150089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animEffect transition="in" filter="wipe(right)">
                                      <p:cBhvr>
                                        <p:cTn id="7" dur="500"/>
                                        <p:tgtEl>
                                          <p:spTgt spid="5">
                                            <p:txEl>
                                              <p:pRg st="3" end="3"/>
                                            </p:txEl>
                                          </p:spTgt>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5">
                                            <p:txEl>
                                              <p:pRg st="5" end="5"/>
                                            </p:txEl>
                                          </p:spTgt>
                                        </p:tgtEl>
                                        <p:attrNameLst>
                                          <p:attrName>style.visibility</p:attrName>
                                        </p:attrNameLst>
                                      </p:cBhvr>
                                      <p:to>
                                        <p:strVal val="visible"/>
                                      </p:to>
                                    </p:set>
                                    <p:animEffect transition="in" filter="wipe(right)">
                                      <p:cBhvr>
                                        <p:cTn id="11" dur="500"/>
                                        <p:tgtEl>
                                          <p:spTgt spid="5">
                                            <p:txEl>
                                              <p:pRg st="5" end="5"/>
                                            </p:txEl>
                                          </p:spTgt>
                                        </p:tgtEl>
                                      </p:cBhvr>
                                    </p:animEffect>
                                  </p:childTnLst>
                                </p:cTn>
                              </p:par>
                            </p:childTnLst>
                          </p:cTn>
                        </p:par>
                        <p:par>
                          <p:cTn id="12" fill="hold">
                            <p:stCondLst>
                              <p:cond delay="1000"/>
                            </p:stCondLst>
                            <p:childTnLst>
                              <p:par>
                                <p:cTn id="13" presetID="22" presetClass="entr" presetSubtype="2" fill="hold" nodeType="afterEffect">
                                  <p:stCondLst>
                                    <p:cond delay="0"/>
                                  </p:stCondLst>
                                  <p:childTnLst>
                                    <p:set>
                                      <p:cBhvr>
                                        <p:cTn id="14" dur="1" fill="hold">
                                          <p:stCondLst>
                                            <p:cond delay="0"/>
                                          </p:stCondLst>
                                        </p:cTn>
                                        <p:tgtEl>
                                          <p:spTgt spid="5">
                                            <p:txEl>
                                              <p:pRg st="7" end="7"/>
                                            </p:txEl>
                                          </p:spTgt>
                                        </p:tgtEl>
                                        <p:attrNameLst>
                                          <p:attrName>style.visibility</p:attrName>
                                        </p:attrNameLst>
                                      </p:cBhvr>
                                      <p:to>
                                        <p:strVal val="visible"/>
                                      </p:to>
                                    </p:set>
                                    <p:animEffect transition="in" filter="wipe(right)">
                                      <p:cBhvr>
                                        <p:cTn id="15" dur="500"/>
                                        <p:tgtEl>
                                          <p:spTgt spid="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03044E-EE8A-8CC0-AD32-3CA27974B391}"/>
              </a:ext>
            </a:extLst>
          </p:cNvPr>
          <p:cNvSpPr/>
          <p:nvPr/>
        </p:nvSpPr>
        <p:spPr>
          <a:xfrm>
            <a:off x="519045" y="312626"/>
            <a:ext cx="4656596" cy="769441"/>
          </a:xfrm>
          <a:prstGeom prst="rect">
            <a:avLst/>
          </a:prstGeom>
          <a:noFill/>
        </p:spPr>
        <p:txBody>
          <a:bodyPr wrap="none" lIns="91440" tIns="45720" rIns="91440" bIns="45720">
            <a:spAutoFit/>
          </a:bodyPr>
          <a:lstStyle/>
          <a:p>
            <a:pPr algn="ctr"/>
            <a:r>
              <a:rPr lang="en-US" sz="4400" b="1" cap="none" spc="50" dirty="0">
                <a:ln w="9525" cmpd="sng">
                  <a:solidFill>
                    <a:schemeClr val="accent1"/>
                  </a:solidFill>
                  <a:prstDash val="solid"/>
                </a:ln>
                <a:solidFill>
                  <a:schemeClr val="bg2"/>
                </a:solidFill>
                <a:effectLst>
                  <a:glow rad="38100">
                    <a:schemeClr val="accent1">
                      <a:alpha val="40000"/>
                    </a:schemeClr>
                  </a:glow>
                </a:effectLst>
              </a:rPr>
              <a:t>Performance Ratio</a:t>
            </a:r>
          </a:p>
        </p:txBody>
      </p:sp>
      <p:sp>
        <p:nvSpPr>
          <p:cNvPr id="4" name="TextBox 3">
            <a:extLst>
              <a:ext uri="{FF2B5EF4-FFF2-40B4-BE49-F238E27FC236}">
                <a16:creationId xmlns:a16="http://schemas.microsoft.com/office/drawing/2014/main" id="{8199240B-4748-207B-10DB-F79FC03E55C6}"/>
              </a:ext>
            </a:extLst>
          </p:cNvPr>
          <p:cNvSpPr txBox="1"/>
          <p:nvPr/>
        </p:nvSpPr>
        <p:spPr>
          <a:xfrm>
            <a:off x="519044" y="1181170"/>
            <a:ext cx="10384929" cy="369332"/>
          </a:xfrm>
          <a:prstGeom prst="rect">
            <a:avLst/>
          </a:prstGeom>
          <a:noFill/>
        </p:spPr>
        <p:txBody>
          <a:bodyPr wrap="square">
            <a:spAutoFit/>
          </a:bodyPr>
          <a:lstStyle/>
          <a:p>
            <a:r>
              <a:rPr lang="en-US" b="0" i="0" dirty="0">
                <a:solidFill>
                  <a:srgbClr val="333333"/>
                </a:solidFill>
                <a:effectLst/>
                <a:latin typeface="inter-regular"/>
              </a:rPr>
              <a:t>An Approximate Algorithm is a way of approach </a:t>
            </a:r>
            <a:r>
              <a:rPr lang="en-US" b="1" i="0" dirty="0">
                <a:solidFill>
                  <a:srgbClr val="333333"/>
                </a:solidFill>
                <a:effectLst/>
                <a:latin typeface="inter-bold"/>
              </a:rPr>
              <a:t>NP-COMPLETENESS</a:t>
            </a:r>
            <a:r>
              <a:rPr lang="en-US" b="0" i="0" dirty="0">
                <a:solidFill>
                  <a:srgbClr val="333333"/>
                </a:solidFill>
                <a:effectLst/>
                <a:latin typeface="inter-regular"/>
              </a:rPr>
              <a:t> for the optimization problem.</a:t>
            </a:r>
            <a:endParaRPr lang="en-IN" dirty="0"/>
          </a:p>
        </p:txBody>
      </p:sp>
      <p:sp>
        <p:nvSpPr>
          <p:cNvPr id="6" name="TextBox 5">
            <a:extLst>
              <a:ext uri="{FF2B5EF4-FFF2-40B4-BE49-F238E27FC236}">
                <a16:creationId xmlns:a16="http://schemas.microsoft.com/office/drawing/2014/main" id="{5677E49F-8D39-BE0C-4139-EB76273AE09A}"/>
              </a:ext>
            </a:extLst>
          </p:cNvPr>
          <p:cNvSpPr txBox="1"/>
          <p:nvPr/>
        </p:nvSpPr>
        <p:spPr>
          <a:xfrm>
            <a:off x="519044" y="1760425"/>
            <a:ext cx="11210840" cy="646331"/>
          </a:xfrm>
          <a:prstGeom prst="rect">
            <a:avLst/>
          </a:prstGeom>
          <a:noFill/>
        </p:spPr>
        <p:txBody>
          <a:bodyPr wrap="square">
            <a:spAutoFit/>
          </a:bodyPr>
          <a:lstStyle/>
          <a:p>
            <a:pPr algn="just"/>
            <a:r>
              <a:rPr lang="en-US" b="0" i="0" dirty="0">
                <a:solidFill>
                  <a:srgbClr val="333333"/>
                </a:solidFill>
                <a:effectLst/>
                <a:latin typeface="inter-regular"/>
              </a:rPr>
              <a:t>The goal of an approximation algorithm is to come as close as possible to the optimum value in a reasonable amount of time which is at the most polynomial time.</a:t>
            </a:r>
            <a:endParaRPr lang="en-IN" dirty="0"/>
          </a:p>
        </p:txBody>
      </p:sp>
      <p:sp>
        <p:nvSpPr>
          <p:cNvPr id="8" name="TextBox 7">
            <a:extLst>
              <a:ext uri="{FF2B5EF4-FFF2-40B4-BE49-F238E27FC236}">
                <a16:creationId xmlns:a16="http://schemas.microsoft.com/office/drawing/2014/main" id="{767F8590-3452-0AC5-E5E5-D61BB9E1F707}"/>
              </a:ext>
            </a:extLst>
          </p:cNvPr>
          <p:cNvSpPr txBox="1"/>
          <p:nvPr/>
        </p:nvSpPr>
        <p:spPr>
          <a:xfrm>
            <a:off x="519043" y="2616679"/>
            <a:ext cx="11407485" cy="2585323"/>
          </a:xfrm>
          <a:prstGeom prst="rect">
            <a:avLst/>
          </a:prstGeom>
          <a:noFill/>
        </p:spPr>
        <p:txBody>
          <a:bodyPr wrap="square">
            <a:spAutoFit/>
          </a:bodyPr>
          <a:lstStyle/>
          <a:p>
            <a:pPr algn="just"/>
            <a:r>
              <a:rPr lang="en-US" b="0" i="0" dirty="0">
                <a:solidFill>
                  <a:srgbClr val="333333"/>
                </a:solidFill>
                <a:effectLst/>
                <a:latin typeface="inter-regular"/>
              </a:rPr>
              <a:t>we work on an optimization problem where every solution carries a cost. </a:t>
            </a:r>
          </a:p>
          <a:p>
            <a:pPr algn="just"/>
            <a:r>
              <a:rPr lang="en-US" b="0" i="0" dirty="0">
                <a:solidFill>
                  <a:srgbClr val="333333"/>
                </a:solidFill>
                <a:effectLst/>
                <a:latin typeface="inter-regular"/>
              </a:rPr>
              <a:t>An Approximate Algorithm returns a legal solution, but the cost of that legal solution may not be optimal.</a:t>
            </a:r>
          </a:p>
          <a:p>
            <a:pPr algn="just"/>
            <a:r>
              <a:rPr lang="en-US" b="0" i="0" dirty="0">
                <a:solidFill>
                  <a:srgbClr val="333333"/>
                </a:solidFill>
                <a:effectLst/>
                <a:latin typeface="inter-regular"/>
              </a:rPr>
              <a:t>      </a:t>
            </a:r>
          </a:p>
          <a:p>
            <a:pPr algn="just"/>
            <a:r>
              <a:rPr lang="en-US" b="0" i="0" dirty="0">
                <a:solidFill>
                  <a:srgbClr val="333333"/>
                </a:solidFill>
                <a:effectLst/>
                <a:latin typeface="inter-regular"/>
              </a:rPr>
              <a:t>For Example, suppose we are considering for a </a:t>
            </a:r>
            <a:r>
              <a:rPr lang="en-US" b="1" i="0" dirty="0">
                <a:solidFill>
                  <a:srgbClr val="333333"/>
                </a:solidFill>
                <a:effectLst/>
                <a:latin typeface="inter-bold"/>
              </a:rPr>
              <a:t>minimum size vertex-cover (VC)</a:t>
            </a:r>
            <a:r>
              <a:rPr lang="en-US" b="0" i="0" dirty="0">
                <a:solidFill>
                  <a:srgbClr val="333333"/>
                </a:solidFill>
                <a:effectLst/>
                <a:latin typeface="inter-regular"/>
              </a:rPr>
              <a:t>. </a:t>
            </a:r>
          </a:p>
          <a:p>
            <a:pPr algn="just"/>
            <a:r>
              <a:rPr lang="en-US" b="0" i="0" dirty="0">
                <a:solidFill>
                  <a:srgbClr val="333333"/>
                </a:solidFill>
                <a:effectLst/>
                <a:latin typeface="inter-regular"/>
              </a:rPr>
              <a:t>An approximate algorithm returns a VC for us, but the size (cost) may not be minimized.</a:t>
            </a:r>
          </a:p>
          <a:p>
            <a:pPr algn="just"/>
            <a:endParaRPr lang="en-US" dirty="0">
              <a:solidFill>
                <a:srgbClr val="333333"/>
              </a:solidFill>
              <a:latin typeface="inter-regular"/>
            </a:endParaRPr>
          </a:p>
          <a:p>
            <a:pPr algn="just"/>
            <a:r>
              <a:rPr lang="en-US" b="0" i="0" dirty="0">
                <a:solidFill>
                  <a:srgbClr val="333333"/>
                </a:solidFill>
                <a:effectLst/>
                <a:latin typeface="inter-regular"/>
              </a:rPr>
              <a:t>Another Example is we are considering for a </a:t>
            </a:r>
            <a:r>
              <a:rPr lang="en-US" b="1" i="0" dirty="0">
                <a:solidFill>
                  <a:srgbClr val="333333"/>
                </a:solidFill>
                <a:effectLst/>
                <a:latin typeface="inter-bold"/>
              </a:rPr>
              <a:t>maximum size Independent set (IS)</a:t>
            </a:r>
            <a:r>
              <a:rPr lang="en-US" b="0" i="0" dirty="0">
                <a:solidFill>
                  <a:srgbClr val="333333"/>
                </a:solidFill>
                <a:effectLst/>
                <a:latin typeface="inter-regular"/>
              </a:rPr>
              <a:t>. </a:t>
            </a:r>
          </a:p>
          <a:p>
            <a:pPr algn="just"/>
            <a:r>
              <a:rPr lang="en-US" b="0" i="0" dirty="0">
                <a:solidFill>
                  <a:srgbClr val="333333"/>
                </a:solidFill>
                <a:effectLst/>
                <a:latin typeface="inter-regular"/>
              </a:rPr>
              <a:t>An approximate Algorithm returns an IS for us, but the size (cost) may not be maximum. </a:t>
            </a:r>
          </a:p>
          <a:p>
            <a:pPr algn="just"/>
            <a:endParaRPr lang="en-US" dirty="0">
              <a:solidFill>
                <a:srgbClr val="333333"/>
              </a:solidFill>
              <a:latin typeface="inter-regular"/>
            </a:endParaRPr>
          </a:p>
        </p:txBody>
      </p:sp>
    </p:spTree>
    <p:extLst>
      <p:ext uri="{BB962C8B-B14F-4D97-AF65-F5344CB8AC3E}">
        <p14:creationId xmlns:p14="http://schemas.microsoft.com/office/powerpoint/2010/main" val="15649528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68F1B87-EFE2-089B-F167-3042AEFBADD5}"/>
              </a:ext>
            </a:extLst>
          </p:cNvPr>
          <p:cNvSpPr/>
          <p:nvPr/>
        </p:nvSpPr>
        <p:spPr>
          <a:xfrm>
            <a:off x="430555" y="283129"/>
            <a:ext cx="4656596" cy="769441"/>
          </a:xfrm>
          <a:prstGeom prst="rect">
            <a:avLst/>
          </a:prstGeom>
          <a:noFill/>
        </p:spPr>
        <p:txBody>
          <a:bodyPr wrap="none" lIns="91440" tIns="45720" rIns="91440" bIns="45720">
            <a:spAutoFit/>
          </a:bodyPr>
          <a:lstStyle/>
          <a:p>
            <a:pPr algn="ctr"/>
            <a:r>
              <a:rPr lang="en-US" sz="4400" b="1" cap="none" spc="50" dirty="0">
                <a:ln w="9525" cmpd="sng">
                  <a:solidFill>
                    <a:schemeClr val="accent1"/>
                  </a:solidFill>
                  <a:prstDash val="solid"/>
                </a:ln>
                <a:solidFill>
                  <a:schemeClr val="bg2"/>
                </a:solidFill>
                <a:effectLst>
                  <a:glow rad="38100">
                    <a:schemeClr val="accent1">
                      <a:alpha val="40000"/>
                    </a:schemeClr>
                  </a:glow>
                </a:effectLst>
              </a:rPr>
              <a:t>Performance Ratio</a:t>
            </a:r>
          </a:p>
        </p:txBody>
      </p:sp>
      <p:sp>
        <p:nvSpPr>
          <p:cNvPr id="4" name="TextBox 3">
            <a:extLst>
              <a:ext uri="{FF2B5EF4-FFF2-40B4-BE49-F238E27FC236}">
                <a16:creationId xmlns:a16="http://schemas.microsoft.com/office/drawing/2014/main" id="{CB4BBD35-2F59-D0C4-0900-C64F07CF8F4A}"/>
              </a:ext>
            </a:extLst>
          </p:cNvPr>
          <p:cNvSpPr txBox="1"/>
          <p:nvPr/>
        </p:nvSpPr>
        <p:spPr>
          <a:xfrm>
            <a:off x="342064" y="3244334"/>
            <a:ext cx="11368155" cy="369332"/>
          </a:xfrm>
          <a:prstGeom prst="rect">
            <a:avLst/>
          </a:prstGeom>
          <a:noFill/>
        </p:spPr>
        <p:txBody>
          <a:bodyPr wrap="square">
            <a:spAutoFit/>
          </a:bodyPr>
          <a:lstStyle/>
          <a:p>
            <a:pPr algn="just"/>
            <a:r>
              <a:rPr lang="en-US" b="0" i="0" dirty="0">
                <a:solidFill>
                  <a:srgbClr val="333333"/>
                </a:solidFill>
                <a:effectLst/>
                <a:latin typeface="inter-regular"/>
              </a:rPr>
              <a:t>Let C be the cost of the solution returned by an approximate algorithm, and C* is the cost of the optimal solution.</a:t>
            </a:r>
          </a:p>
        </p:txBody>
      </p:sp>
      <p:sp>
        <p:nvSpPr>
          <p:cNvPr id="6" name="TextBox 5">
            <a:extLst>
              <a:ext uri="{FF2B5EF4-FFF2-40B4-BE49-F238E27FC236}">
                <a16:creationId xmlns:a16="http://schemas.microsoft.com/office/drawing/2014/main" id="{E2E2E214-27E3-8722-4E36-C638E67C0C36}"/>
              </a:ext>
            </a:extLst>
          </p:cNvPr>
          <p:cNvSpPr txBox="1"/>
          <p:nvPr/>
        </p:nvSpPr>
        <p:spPr>
          <a:xfrm>
            <a:off x="589935" y="1147538"/>
            <a:ext cx="11120284" cy="1754326"/>
          </a:xfrm>
          <a:prstGeom prst="rect">
            <a:avLst/>
          </a:prstGeom>
          <a:noFill/>
        </p:spPr>
        <p:txBody>
          <a:bodyPr wrap="square">
            <a:spAutoFit/>
          </a:bodyPr>
          <a:lstStyle/>
          <a:p>
            <a:pPr algn="just" fontAlgn="base">
              <a:buFont typeface="+mj-lt"/>
              <a:buAutoNum type="arabicPeriod"/>
            </a:pPr>
            <a:r>
              <a:rPr lang="en-US" b="0" i="0" dirty="0">
                <a:solidFill>
                  <a:srgbClr val="273239"/>
                </a:solidFill>
                <a:effectLst/>
                <a:cs typeface="Biome Light" panose="020B0303030204020804" pitchFamily="34" charset="0"/>
              </a:rPr>
              <a:t>Suppose that we are working on an optimization problem in which each potential solution has a cost, </a:t>
            </a:r>
          </a:p>
          <a:p>
            <a:pPr algn="just" fontAlgn="base">
              <a:buFont typeface="+mj-lt"/>
              <a:buAutoNum type="arabicPeriod"/>
            </a:pPr>
            <a:r>
              <a:rPr lang="en-US" dirty="0">
                <a:solidFill>
                  <a:srgbClr val="273239"/>
                </a:solidFill>
                <a:cs typeface="Biome Light" panose="020B0303030204020804" pitchFamily="34" charset="0"/>
              </a:rPr>
              <a:t>W</a:t>
            </a:r>
            <a:r>
              <a:rPr lang="en-US" b="0" i="0" dirty="0">
                <a:solidFill>
                  <a:srgbClr val="273239"/>
                </a:solidFill>
                <a:effectLst/>
                <a:cs typeface="Biome Light" panose="020B0303030204020804" pitchFamily="34" charset="0"/>
              </a:rPr>
              <a:t>e wish to find a near-optimal solution. </a:t>
            </a:r>
          </a:p>
          <a:p>
            <a:pPr algn="just" fontAlgn="base">
              <a:buFont typeface="+mj-lt"/>
              <a:buAutoNum type="arabicPeriod"/>
            </a:pPr>
            <a:r>
              <a:rPr lang="en-US" b="0" i="0" dirty="0">
                <a:solidFill>
                  <a:srgbClr val="273239"/>
                </a:solidFill>
                <a:effectLst/>
                <a:cs typeface="Biome Light" panose="020B0303030204020804" pitchFamily="34" charset="0"/>
              </a:rPr>
              <a:t>Depending on the problem, we may define an optimal solution </a:t>
            </a:r>
          </a:p>
          <a:p>
            <a:pPr marL="285750" indent="-285750" algn="just" fontAlgn="base">
              <a:buFont typeface="Arial" panose="020B0604020202020204" pitchFamily="34" charset="0"/>
              <a:buChar char="•"/>
            </a:pPr>
            <a:r>
              <a:rPr lang="en-US" b="0" i="0" dirty="0">
                <a:solidFill>
                  <a:srgbClr val="273239"/>
                </a:solidFill>
                <a:effectLst/>
                <a:cs typeface="Biome Light" panose="020B0303030204020804" pitchFamily="34" charset="0"/>
              </a:rPr>
              <a:t>as one with maximum possible cost or </a:t>
            </a:r>
          </a:p>
          <a:p>
            <a:pPr marL="285750" indent="-285750" algn="just" fontAlgn="base">
              <a:buFont typeface="Arial" panose="020B0604020202020204" pitchFamily="34" charset="0"/>
              <a:buChar char="•"/>
            </a:pPr>
            <a:r>
              <a:rPr lang="en-US" b="0" i="0" dirty="0">
                <a:solidFill>
                  <a:srgbClr val="273239"/>
                </a:solidFill>
                <a:effectLst/>
                <a:cs typeface="Biome Light" panose="020B0303030204020804" pitchFamily="34" charset="0"/>
              </a:rPr>
              <a:t>one with minimum possible cost</a:t>
            </a:r>
          </a:p>
          <a:p>
            <a:pPr marL="285750" indent="-285750" algn="just" fontAlgn="base">
              <a:buFont typeface="Arial" panose="020B0604020202020204" pitchFamily="34" charset="0"/>
              <a:buChar char="•"/>
            </a:pPr>
            <a:r>
              <a:rPr lang="en-US" b="0" i="0" dirty="0">
                <a:solidFill>
                  <a:srgbClr val="273239"/>
                </a:solidFill>
                <a:effectLst/>
                <a:cs typeface="Biome Light" panose="020B0303030204020804" pitchFamily="34" charset="0"/>
              </a:rPr>
              <a:t>the problem can either be a maximization or minimization problem.</a:t>
            </a:r>
          </a:p>
        </p:txBody>
      </p:sp>
      <p:sp>
        <p:nvSpPr>
          <p:cNvPr id="8" name="TextBox 7">
            <a:extLst>
              <a:ext uri="{FF2B5EF4-FFF2-40B4-BE49-F238E27FC236}">
                <a16:creationId xmlns:a16="http://schemas.microsoft.com/office/drawing/2014/main" id="{FB16B80B-B695-0543-00C3-A5C55BEE1AAE}"/>
              </a:ext>
            </a:extLst>
          </p:cNvPr>
          <p:cNvSpPr txBox="1"/>
          <p:nvPr/>
        </p:nvSpPr>
        <p:spPr>
          <a:xfrm>
            <a:off x="342064" y="3956136"/>
            <a:ext cx="9165730" cy="369332"/>
          </a:xfrm>
          <a:prstGeom prst="rect">
            <a:avLst/>
          </a:prstGeom>
          <a:noFill/>
        </p:spPr>
        <p:txBody>
          <a:bodyPr wrap="square">
            <a:spAutoFit/>
          </a:bodyPr>
          <a:lstStyle/>
          <a:p>
            <a:r>
              <a:rPr lang="en-US" b="0" i="0" dirty="0">
                <a:solidFill>
                  <a:srgbClr val="333333"/>
                </a:solidFill>
                <a:effectLst/>
                <a:latin typeface="inter-regular"/>
              </a:rPr>
              <a:t>We say the approximate algorithm has an approximate ratio P (n) for an input size n, where</a:t>
            </a:r>
            <a:endParaRPr lang="en-IN" dirty="0"/>
          </a:p>
        </p:txBody>
      </p:sp>
      <p:pic>
        <p:nvPicPr>
          <p:cNvPr id="1026" name="Picture 2" descr="Approximate Algorithm">
            <a:extLst>
              <a:ext uri="{FF2B5EF4-FFF2-40B4-BE49-F238E27FC236}">
                <a16:creationId xmlns:a16="http://schemas.microsoft.com/office/drawing/2014/main" id="{499CDABD-EC0B-8D20-4233-AFA2C5D46EA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0115" y="4667938"/>
            <a:ext cx="3418848" cy="7889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2903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wipe(left)">
                                      <p:cBhvr>
                                        <p:cTn id="7" dur="500"/>
                                        <p:tgtEl>
                                          <p:spTgt spid="6">
                                            <p:txEl>
                                              <p:pRg st="0" end="0"/>
                                            </p:txEl>
                                          </p:spTgt>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animEffect transition="in" filter="wipe(left)">
                                      <p:cBhvr>
                                        <p:cTn id="11" dur="500"/>
                                        <p:tgtEl>
                                          <p:spTgt spid="6">
                                            <p:txEl>
                                              <p:pRg st="1" end="1"/>
                                            </p:txEl>
                                          </p:spTgt>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wipe(left)">
                                      <p:cBhvr>
                                        <p:cTn id="15" dur="500"/>
                                        <p:tgtEl>
                                          <p:spTgt spid="6">
                                            <p:txEl>
                                              <p:pRg st="2" end="2"/>
                                            </p:txEl>
                                          </p:spTgt>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animEffect transition="in" filter="wipe(left)">
                                      <p:cBhvr>
                                        <p:cTn id="19" dur="500"/>
                                        <p:tgtEl>
                                          <p:spTgt spid="6">
                                            <p:txEl>
                                              <p:pRg st="3" end="3"/>
                                            </p:txEl>
                                          </p:spTgt>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animEffect transition="in" filter="wipe(left)">
                                      <p:cBhvr>
                                        <p:cTn id="23" dur="500"/>
                                        <p:tgtEl>
                                          <p:spTgt spid="6">
                                            <p:txEl>
                                              <p:pRg st="4" end="4"/>
                                            </p:txEl>
                                          </p:spTgt>
                                        </p:tgtEl>
                                      </p:cBhvr>
                                    </p:animEffect>
                                  </p:childTnLst>
                                </p:cTn>
                              </p:par>
                            </p:childTnLst>
                          </p:cTn>
                        </p:par>
                        <p:par>
                          <p:cTn id="24" fill="hold">
                            <p:stCondLst>
                              <p:cond delay="2500"/>
                            </p:stCondLst>
                            <p:childTnLst>
                              <p:par>
                                <p:cTn id="25" presetID="22" presetClass="entr" presetSubtype="8" fill="hold" nodeType="after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animEffect transition="in" filter="wipe(left)">
                                      <p:cBhvr>
                                        <p:cTn id="27" dur="500"/>
                                        <p:tgtEl>
                                          <p:spTgt spid="6">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nodeType="clickEffect">
                                  <p:stCondLst>
                                    <p:cond delay="0"/>
                                  </p:stCondLst>
                                  <p:childTnLst>
                                    <p:set>
                                      <p:cBhvr>
                                        <p:cTn id="31" dur="1" fill="hold">
                                          <p:stCondLst>
                                            <p:cond delay="0"/>
                                          </p:stCondLst>
                                        </p:cTn>
                                        <p:tgtEl>
                                          <p:spTgt spid="4">
                                            <p:txEl>
                                              <p:pRg st="0" end="0"/>
                                            </p:txEl>
                                          </p:spTgt>
                                        </p:tgtEl>
                                        <p:attrNameLst>
                                          <p:attrName>style.visibility</p:attrName>
                                        </p:attrNameLst>
                                      </p:cBhvr>
                                      <p:to>
                                        <p:strVal val="visible"/>
                                      </p:to>
                                    </p:set>
                                    <p:animEffect transition="in" filter="barn(inVertical)">
                                      <p:cBhvr>
                                        <p:cTn id="32" dur="500"/>
                                        <p:tgtEl>
                                          <p:spTgt spid="4">
                                            <p:txEl>
                                              <p:pRg st="0" end="0"/>
                                            </p:txEl>
                                          </p:spTgt>
                                        </p:tgtEl>
                                      </p:cBhvr>
                                    </p:animEffect>
                                  </p:childTnLst>
                                </p:cTn>
                              </p:par>
                            </p:childTnLst>
                          </p:cTn>
                        </p:par>
                        <p:par>
                          <p:cTn id="33" fill="hold">
                            <p:stCondLst>
                              <p:cond delay="500"/>
                            </p:stCondLst>
                            <p:childTnLst>
                              <p:par>
                                <p:cTn id="34" presetID="16" presetClass="entr" presetSubtype="21" fill="hold" nodeType="afterEffect">
                                  <p:stCondLst>
                                    <p:cond delay="0"/>
                                  </p:stCondLst>
                                  <p:childTnLst>
                                    <p:set>
                                      <p:cBhvr>
                                        <p:cTn id="35" dur="1" fill="hold">
                                          <p:stCondLst>
                                            <p:cond delay="0"/>
                                          </p:stCondLst>
                                        </p:cTn>
                                        <p:tgtEl>
                                          <p:spTgt spid="8">
                                            <p:txEl>
                                              <p:pRg st="0" end="0"/>
                                            </p:txEl>
                                          </p:spTgt>
                                        </p:tgtEl>
                                        <p:attrNameLst>
                                          <p:attrName>style.visibility</p:attrName>
                                        </p:attrNameLst>
                                      </p:cBhvr>
                                      <p:to>
                                        <p:strVal val="visible"/>
                                      </p:to>
                                    </p:set>
                                    <p:animEffect transition="in" filter="barn(inVertical)">
                                      <p:cBhvr>
                                        <p:cTn id="36" dur="500"/>
                                        <p:tgtEl>
                                          <p:spTgt spid="8">
                                            <p:txEl>
                                              <p:pRg st="0" end="0"/>
                                            </p:txEl>
                                          </p:spTgt>
                                        </p:tgtEl>
                                      </p:cBhvr>
                                    </p:animEffect>
                                  </p:childTnLst>
                                </p:cTn>
                              </p:par>
                            </p:childTnLst>
                          </p:cTn>
                        </p:par>
                        <p:par>
                          <p:cTn id="37" fill="hold">
                            <p:stCondLst>
                              <p:cond delay="1000"/>
                            </p:stCondLst>
                            <p:childTnLst>
                              <p:par>
                                <p:cTn id="38" presetID="14" presetClass="entr" presetSubtype="10" fill="hold" nodeType="afterEffect">
                                  <p:stCondLst>
                                    <p:cond delay="0"/>
                                  </p:stCondLst>
                                  <p:childTnLst>
                                    <p:set>
                                      <p:cBhvr>
                                        <p:cTn id="39" dur="1" fill="hold">
                                          <p:stCondLst>
                                            <p:cond delay="0"/>
                                          </p:stCondLst>
                                        </p:cTn>
                                        <p:tgtEl>
                                          <p:spTgt spid="1026"/>
                                        </p:tgtEl>
                                        <p:attrNameLst>
                                          <p:attrName>style.visibility</p:attrName>
                                        </p:attrNameLst>
                                      </p:cBhvr>
                                      <p:to>
                                        <p:strVal val="visible"/>
                                      </p:to>
                                    </p:set>
                                    <p:animEffect transition="in" filter="randombar(horizontal)">
                                      <p:cBhvr>
                                        <p:cTn id="40"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7B493E6-CB5B-A89F-42D7-1D3B3CFC7E6A}"/>
              </a:ext>
            </a:extLst>
          </p:cNvPr>
          <p:cNvSpPr/>
          <p:nvPr/>
        </p:nvSpPr>
        <p:spPr>
          <a:xfrm>
            <a:off x="430555" y="283129"/>
            <a:ext cx="4656596" cy="769441"/>
          </a:xfrm>
          <a:prstGeom prst="rect">
            <a:avLst/>
          </a:prstGeom>
          <a:noFill/>
        </p:spPr>
        <p:txBody>
          <a:bodyPr wrap="none" lIns="91440" tIns="45720" rIns="91440" bIns="45720">
            <a:spAutoFit/>
          </a:bodyPr>
          <a:lstStyle/>
          <a:p>
            <a:pPr algn="ctr"/>
            <a:r>
              <a:rPr lang="en-US" sz="4400" b="1" cap="none" spc="50" dirty="0">
                <a:ln w="9525" cmpd="sng">
                  <a:solidFill>
                    <a:schemeClr val="accent1"/>
                  </a:solidFill>
                  <a:prstDash val="solid"/>
                </a:ln>
                <a:solidFill>
                  <a:schemeClr val="bg2"/>
                </a:solidFill>
                <a:effectLst>
                  <a:glow rad="38100">
                    <a:schemeClr val="accent1">
                      <a:alpha val="40000"/>
                    </a:schemeClr>
                  </a:glow>
                </a:effectLst>
              </a:rPr>
              <a:t>Performance Ratio</a:t>
            </a:r>
          </a:p>
        </p:txBody>
      </p:sp>
      <p:sp>
        <p:nvSpPr>
          <p:cNvPr id="4" name="TextBox 3">
            <a:extLst>
              <a:ext uri="{FF2B5EF4-FFF2-40B4-BE49-F238E27FC236}">
                <a16:creationId xmlns:a16="http://schemas.microsoft.com/office/drawing/2014/main" id="{61DE0F90-FA8A-4968-08AA-F7C5C996CC80}"/>
              </a:ext>
            </a:extLst>
          </p:cNvPr>
          <p:cNvSpPr txBox="1"/>
          <p:nvPr/>
        </p:nvSpPr>
        <p:spPr>
          <a:xfrm>
            <a:off x="430555" y="1489869"/>
            <a:ext cx="11368155" cy="2585323"/>
          </a:xfrm>
          <a:prstGeom prst="rect">
            <a:avLst/>
          </a:prstGeom>
          <a:noFill/>
        </p:spPr>
        <p:txBody>
          <a:bodyPr wrap="square">
            <a:spAutoFit/>
          </a:bodyPr>
          <a:lstStyle/>
          <a:p>
            <a:pPr algn="just" fontAlgn="base"/>
            <a:r>
              <a:rPr lang="en-US" b="0" i="0" dirty="0">
                <a:solidFill>
                  <a:srgbClr val="273239"/>
                </a:solidFill>
                <a:effectLst/>
                <a:latin typeface="Nunito" pitchFamily="2" charset="0"/>
              </a:rPr>
              <a:t>If an algorithm reaches an approximation ratio of P(n), then we call it a P(n)-approximation algorithm.</a:t>
            </a:r>
          </a:p>
          <a:p>
            <a:pPr algn="just" fontAlgn="base"/>
            <a:endParaRPr lang="en-US" b="0" i="0" dirty="0">
              <a:solidFill>
                <a:srgbClr val="273239"/>
              </a:solidFill>
              <a:effectLst/>
              <a:latin typeface="Nunito" pitchFamily="2" charset="0"/>
            </a:endParaRPr>
          </a:p>
          <a:p>
            <a:pPr algn="just" fontAlgn="base"/>
            <a:endParaRPr lang="en-US" b="0" i="0" dirty="0">
              <a:solidFill>
                <a:srgbClr val="273239"/>
              </a:solidFill>
              <a:effectLst/>
              <a:latin typeface="Nunito" pitchFamily="2" charset="0"/>
            </a:endParaRPr>
          </a:p>
          <a:p>
            <a:pPr algn="just" fontAlgn="base">
              <a:buFont typeface="Arial" panose="020B0604020202020204" pitchFamily="34" charset="0"/>
              <a:buChar char="•"/>
            </a:pPr>
            <a:r>
              <a:rPr lang="en-US" b="0" i="0" dirty="0">
                <a:solidFill>
                  <a:srgbClr val="273239"/>
                </a:solidFill>
                <a:effectLst/>
                <a:latin typeface="Nunito" pitchFamily="2" charset="0"/>
              </a:rPr>
              <a:t>For a maximization problem, 0&lt; C &lt; C*, and the ratio of C*/C gives the factor by which the cost of an optimal solution is larger than the cost of the approximate algorithm.</a:t>
            </a:r>
          </a:p>
          <a:p>
            <a:pPr algn="just" fontAlgn="base"/>
            <a:endParaRPr lang="en-US" b="0" i="0" dirty="0">
              <a:solidFill>
                <a:srgbClr val="273239"/>
              </a:solidFill>
              <a:effectLst/>
              <a:latin typeface="Nunito" pitchFamily="2" charset="0"/>
            </a:endParaRPr>
          </a:p>
          <a:p>
            <a:pPr algn="just" fontAlgn="base"/>
            <a:endParaRPr lang="en-US" b="0" i="0" dirty="0">
              <a:solidFill>
                <a:srgbClr val="273239"/>
              </a:solidFill>
              <a:effectLst/>
              <a:latin typeface="Nunito" pitchFamily="2" charset="0"/>
            </a:endParaRPr>
          </a:p>
          <a:p>
            <a:pPr algn="just" fontAlgn="base">
              <a:buFont typeface="Arial" panose="020B0604020202020204" pitchFamily="34" charset="0"/>
              <a:buChar char="•"/>
            </a:pPr>
            <a:r>
              <a:rPr lang="en-US" b="0" i="0" dirty="0">
                <a:solidFill>
                  <a:srgbClr val="273239"/>
                </a:solidFill>
                <a:effectLst/>
                <a:latin typeface="Nunito" pitchFamily="2" charset="0"/>
              </a:rPr>
              <a:t>For a minimization problem, 0&lt; C* &lt; C, and the ratio of C/C* gives the factor by which the cost of an approximate solution is larger than the cost of an optimal solution.</a:t>
            </a:r>
          </a:p>
        </p:txBody>
      </p:sp>
    </p:spTree>
    <p:extLst>
      <p:ext uri="{BB962C8B-B14F-4D97-AF65-F5344CB8AC3E}">
        <p14:creationId xmlns:p14="http://schemas.microsoft.com/office/powerpoint/2010/main" val="3177043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wipe(left)">
                                      <p:cBhvr>
                                        <p:cTn id="7" dur="500"/>
                                        <p:tgtEl>
                                          <p:spTgt spid="4">
                                            <p:txEl>
                                              <p:pRg st="0" end="0"/>
                                            </p:txEl>
                                          </p:spTgt>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4">
                                            <p:txEl>
                                              <p:pRg st="3" end="3"/>
                                            </p:txEl>
                                          </p:spTgt>
                                        </p:tgtEl>
                                        <p:attrNameLst>
                                          <p:attrName>style.visibility</p:attrName>
                                        </p:attrNameLst>
                                      </p:cBhvr>
                                      <p:to>
                                        <p:strVal val="visible"/>
                                      </p:to>
                                    </p:set>
                                    <p:animEffect transition="in" filter="wipe(left)">
                                      <p:cBhvr>
                                        <p:cTn id="11" dur="500"/>
                                        <p:tgtEl>
                                          <p:spTgt spid="4">
                                            <p:txEl>
                                              <p:pRg st="3" end="3"/>
                                            </p:txEl>
                                          </p:spTgt>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4">
                                            <p:txEl>
                                              <p:pRg st="6" end="6"/>
                                            </p:txEl>
                                          </p:spTgt>
                                        </p:tgtEl>
                                        <p:attrNameLst>
                                          <p:attrName>style.visibility</p:attrName>
                                        </p:attrNameLst>
                                      </p:cBhvr>
                                      <p:to>
                                        <p:strVal val="visible"/>
                                      </p:to>
                                    </p:set>
                                    <p:animEffect transition="in" filter="wipe(left)">
                                      <p:cBhvr>
                                        <p:cTn id="15"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646</TotalTime>
  <Words>3970</Words>
  <Application>Microsoft Office PowerPoint</Application>
  <PresentationFormat>Widescreen</PresentationFormat>
  <Paragraphs>342</Paragraphs>
  <Slides>49</Slides>
  <Notes>1</Notes>
  <HiddenSlides>0</HiddenSlides>
  <MMClips>0</MMClips>
  <ScaleCrop>false</ScaleCrop>
  <HeadingPairs>
    <vt:vector size="6" baseType="variant">
      <vt:variant>
        <vt:lpstr>Fonts Used</vt:lpstr>
      </vt:variant>
      <vt:variant>
        <vt:i4>18</vt:i4>
      </vt:variant>
      <vt:variant>
        <vt:lpstr>Theme</vt:lpstr>
      </vt:variant>
      <vt:variant>
        <vt:i4>1</vt:i4>
      </vt:variant>
      <vt:variant>
        <vt:lpstr>Slide Titles</vt:lpstr>
      </vt:variant>
      <vt:variant>
        <vt:i4>49</vt:i4>
      </vt:variant>
    </vt:vector>
  </HeadingPairs>
  <TitlesOfParts>
    <vt:vector size="68" baseType="lpstr">
      <vt:lpstr>Aptos</vt:lpstr>
      <vt:lpstr>Aptos Black</vt:lpstr>
      <vt:lpstr>arial</vt:lpstr>
      <vt:lpstr>arial</vt:lpstr>
      <vt:lpstr>Bahnschrift SemiBold</vt:lpstr>
      <vt:lpstr>Biome Light</vt:lpstr>
      <vt:lpstr>Calibri</vt:lpstr>
      <vt:lpstr>Calibri Light</vt:lpstr>
      <vt:lpstr>Cambria</vt:lpstr>
      <vt:lpstr>Corbel</vt:lpstr>
      <vt:lpstr>Courier New</vt:lpstr>
      <vt:lpstr>inherit</vt:lpstr>
      <vt:lpstr>inter-bold</vt:lpstr>
      <vt:lpstr>inter-regular</vt:lpstr>
      <vt:lpstr>Kigelia Arabic Light</vt:lpstr>
      <vt:lpstr>Nunito</vt:lpstr>
      <vt:lpstr>Trebuchet MS</vt:lpstr>
      <vt:lpstr>Verdana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Pranab Roy</dc:creator>
  <cp:lastModifiedBy>Pranab Roy</cp:lastModifiedBy>
  <cp:revision>39</cp:revision>
  <dcterms:created xsi:type="dcterms:W3CDTF">2024-04-20T04:31:11Z</dcterms:created>
  <dcterms:modified xsi:type="dcterms:W3CDTF">2025-09-23T18:13:27Z</dcterms:modified>
</cp:coreProperties>
</file>